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3" r:id="rId1"/>
  </p:sldMasterIdLst>
  <p:notesMasterIdLst>
    <p:notesMasterId r:id="rId59"/>
  </p:notesMasterIdLst>
  <p:sldIdLst>
    <p:sldId id="256" r:id="rId2"/>
    <p:sldId id="285" r:id="rId3"/>
    <p:sldId id="286" r:id="rId4"/>
    <p:sldId id="287" r:id="rId5"/>
    <p:sldId id="268" r:id="rId6"/>
    <p:sldId id="269" r:id="rId7"/>
    <p:sldId id="270" r:id="rId8"/>
    <p:sldId id="271" r:id="rId9"/>
    <p:sldId id="278" r:id="rId10"/>
    <p:sldId id="279" r:id="rId11"/>
    <p:sldId id="280" r:id="rId12"/>
    <p:sldId id="281" r:id="rId13"/>
    <p:sldId id="282" r:id="rId14"/>
    <p:sldId id="283" r:id="rId15"/>
    <p:sldId id="289" r:id="rId16"/>
    <p:sldId id="292" r:id="rId17"/>
    <p:sldId id="293" r:id="rId18"/>
    <p:sldId id="294" r:id="rId19"/>
    <p:sldId id="339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02" r:id="rId28"/>
    <p:sldId id="303" r:id="rId29"/>
    <p:sldId id="304" r:id="rId30"/>
    <p:sldId id="305" r:id="rId31"/>
    <p:sldId id="306" r:id="rId32"/>
    <p:sldId id="307" r:id="rId33"/>
    <p:sldId id="308" r:id="rId34"/>
    <p:sldId id="309" r:id="rId35"/>
    <p:sldId id="310" r:id="rId36"/>
    <p:sldId id="311" r:id="rId37"/>
    <p:sldId id="312" r:id="rId38"/>
    <p:sldId id="313" r:id="rId39"/>
    <p:sldId id="314" r:id="rId40"/>
    <p:sldId id="315" r:id="rId41"/>
    <p:sldId id="316" r:id="rId42"/>
    <p:sldId id="317" r:id="rId43"/>
    <p:sldId id="318" r:id="rId44"/>
    <p:sldId id="319" r:id="rId45"/>
    <p:sldId id="320" r:id="rId46"/>
    <p:sldId id="321" r:id="rId47"/>
    <p:sldId id="322" r:id="rId48"/>
    <p:sldId id="323" r:id="rId49"/>
    <p:sldId id="324" r:id="rId50"/>
    <p:sldId id="325" r:id="rId51"/>
    <p:sldId id="326" r:id="rId52"/>
    <p:sldId id="327" r:id="rId53"/>
    <p:sldId id="330" r:id="rId54"/>
    <p:sldId id="333" r:id="rId55"/>
    <p:sldId id="334" r:id="rId56"/>
    <p:sldId id="338" r:id="rId57"/>
    <p:sldId id="341" r:id="rId58"/>
  </p:sldIdLst>
  <p:sldSz cx="9144000" cy="5143500" type="screen16x9"/>
  <p:notesSz cx="6858000" cy="9144000"/>
  <p:defaultTextStyle>
    <a:lvl1pPr marL="0" algn="l" rtl="0" latinLnBrk="0">
      <a:defRPr lang="zh-CN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zh-CN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zh-CN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zh-CN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zh-CN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zh-CN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zh-CN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zh-CN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zh-CN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30" autoAdjust="0"/>
    <p:restoredTop sz="87621" autoAdjust="0"/>
  </p:normalViewPr>
  <p:slideViewPr>
    <p:cSldViewPr>
      <p:cViewPr varScale="1">
        <p:scale>
          <a:sx n="63" d="100"/>
          <a:sy n="63" d="100"/>
        </p:scale>
        <p:origin x="-797" y="-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zh-CN" sz="1200"/>
            </a:lvl1pPr>
            <a:extLst/>
          </a:lstStyle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zh-CN" sz="1200"/>
            </a:lvl1pPr>
            <a:extLst/>
          </a:lstStyle>
          <a:p>
            <a:fld id="{A8ADFD5B-A66C-449C-B6E8-FB716D07777D}" type="datetimeFigureOut">
              <a:rPr/>
              <a:pPr/>
              <a:t>2006-6-30</a:t>
            </a:fld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zh-C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zh-CN" sz="1200"/>
            </a:lvl1pPr>
            <a:extLst/>
          </a:lstStyle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zh-CN" sz="1200"/>
            </a:lvl1pPr>
            <a:extLst/>
          </a:lstStyle>
          <a:p>
            <a:fld id="{CA5D3BF3-D352-46FC-8343-31F56E6730EA}" type="slidenum">
              <a:rPr/>
              <a:pPr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zh-CN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zh-CN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zh-CN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zh-CN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zh-CN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zh-CN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zh-CN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zh-CN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zh-CN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zh-CN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zh-CN" smtClean="0"/>
              <a:pPr/>
              <a:t>1</a:t>
            </a:fld>
            <a:endParaRPr 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047E157E-8DCB-4F70-A0AF-5EB586A91DD4}" type="datetime1">
              <a:rPr kumimoji="0" lang="en-US" altLang="zh-CN" smtClean="0">
                <a:solidFill>
                  <a:srgbClr val="FFFFFF"/>
                </a:solidFill>
              </a:rPr>
              <a:pPr algn="ctr"/>
              <a:t>12/11/2018</a:t>
            </a:fld>
            <a:endParaRPr kumimoji="0" lang="zh-CN" sz="20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zh-CN">
              <a:solidFill>
                <a:schemeClr val="tx2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2E0A0-C266-4798-8C8F-B9F91E9DA37E}" type="slidenum">
              <a:rPr kumimoji="0" lang="zh-CN" smtClean="0">
                <a:solidFill>
                  <a:schemeClr val="tx2"/>
                </a:solidFill>
              </a:rPr>
              <a:pPr/>
              <a:t>‹#›</a:t>
            </a:fld>
            <a:endParaRPr kumimoji="0" lang="zh-CN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C00000"/>
              </a:buClr>
              <a:buFont typeface="Wingdings" pitchFamily="2" charset="2"/>
              <a:buChar char="n"/>
              <a:defRPr b="1">
                <a:solidFill>
                  <a:schemeClr val="tx1"/>
                </a:solidFill>
              </a:defRPr>
            </a:lvl1pPr>
            <a:lvl2pPr>
              <a:buClr>
                <a:srgbClr val="C00000"/>
              </a:buClr>
              <a:buFont typeface="Wingdings" pitchFamily="2" charset="2"/>
              <a:buChar char="n"/>
              <a:defRPr b="1">
                <a:solidFill>
                  <a:schemeClr val="tx1"/>
                </a:solidFill>
              </a:defRPr>
            </a:lvl2pPr>
            <a:lvl3pPr>
              <a:buClr>
                <a:srgbClr val="C00000"/>
              </a:buClr>
              <a:buFont typeface="Wingdings" pitchFamily="2" charset="2"/>
              <a:buChar char="n"/>
              <a:defRPr b="1">
                <a:solidFill>
                  <a:schemeClr val="tx1"/>
                </a:solidFill>
              </a:defRPr>
            </a:lvl3pPr>
            <a:lvl4pPr>
              <a:buClr>
                <a:srgbClr val="C00000"/>
              </a:buClr>
              <a:buFont typeface="Wingdings" pitchFamily="2" charset="2"/>
              <a:buChar char="n"/>
              <a:defRPr b="1">
                <a:solidFill>
                  <a:schemeClr val="tx1"/>
                </a:solidFill>
              </a:defRPr>
            </a:lvl4pPr>
            <a:lvl5pPr>
              <a:buClr>
                <a:srgbClr val="C00000"/>
              </a:buClr>
              <a:buFont typeface="Wingdings" pitchFamily="2" charset="2"/>
              <a:buChar char="n"/>
              <a:defRPr b="1"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n-US" altLang="zh-CN" smtClean="0"/>
              <a:pPr/>
              <a:t>2006-6-30</a:t>
            </a:fld>
            <a:endParaRPr kumimoji="0" lang="zh-CN" altLang="en-US" sz="1400">
              <a:solidFill>
                <a:schemeClr val="tx2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zh-CN" sz="1400">
              <a:solidFill>
                <a:schemeClr val="tx2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zh-CN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zh-CN" sz="14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9F07-3BC7-4570-B054-79111B0A380C}" type="datetime1">
              <a:rPr lang="en-US" altLang="zh-CN" smtClean="0"/>
              <a:pPr/>
              <a:t>2006-6-30</a:t>
            </a:fld>
            <a:endParaRPr kumimoji="0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zh-CN" sz="2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zh-CN"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n-US" altLang="zh-CN" smtClean="0"/>
              <a:pPr/>
              <a:t>12/11/2018</a:t>
            </a:fld>
            <a:endParaRPr kumimoji="0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zh-CN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zh-CN"/>
          </a:p>
        </p:txBody>
      </p:sp>
      <p:pic>
        <p:nvPicPr>
          <p:cNvPr id="8194" name="Picture 2" descr="http://a.cphotos.bdimg.com/timg?image&amp;quality=100&amp;size=b4000_4000&amp;sec=1544482009&amp;di=e1acfb78d8a422539a8ddeb51daeb75e&amp;src=http://didesen.com/uploadfile/20150713/20150713170741_13125.jpg"/>
          <p:cNvPicPr>
            <a:picLocks noChangeAspect="1" noChangeArrowheads="1"/>
          </p:cNvPicPr>
          <p:nvPr userDrawn="1"/>
        </p:nvPicPr>
        <p:blipFill>
          <a:blip r:embed="rId2" cstate="print"/>
          <a:srcRect l="11036" t="37267" r="9870" b="36114"/>
          <a:stretch>
            <a:fillRect/>
          </a:stretch>
        </p:blipFill>
        <p:spPr bwMode="auto">
          <a:xfrm>
            <a:off x="6948264" y="123478"/>
            <a:ext cx="2079127" cy="48351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n-US" altLang="zh-CN" smtClean="0"/>
              <a:pPr/>
              <a:t>2006-6-30</a:t>
            </a:fld>
            <a:endParaRPr kumimoji="0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zh-CN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ADB5D-B7A0-47E3-AD2D-B1A6F8614213}" type="datetime1">
              <a:rPr lang="en-US" altLang="zh-CN" smtClean="0"/>
              <a:pPr/>
              <a:t>2006-6-30</a:t>
            </a:fld>
            <a:endParaRPr kumimoji="0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7CB7D-F184-43C7-B6FD-03D728E1BBFF}" type="slidenum">
              <a:rPr kumimoji="0" lang="zh-CN" smtClean="0">
                <a:solidFill>
                  <a:srgbClr val="FFFFFF"/>
                </a:solidFill>
              </a:rPr>
              <a:pPr/>
              <a:t>‹#›</a:t>
            </a:fld>
            <a:endParaRPr kumimoji="0" lang="zh-C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68126-03FC-49C0-B9B8-2B561CCC3D90}" type="datetime1">
              <a:rPr lang="en-US" altLang="zh-CN" smtClean="0"/>
              <a:pPr/>
              <a:t>2006-6-30</a:t>
            </a:fld>
            <a:endParaRPr kumimoji="0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7CB7D-F184-43C7-B6FD-03D728E1BBFF}" type="slidenum">
              <a:rPr kumimoji="0" lang="zh-CN" smtClean="0">
                <a:solidFill>
                  <a:schemeClr val="tx2"/>
                </a:solidFill>
              </a:rPr>
              <a:pPr/>
              <a:t>‹#›</a:t>
            </a:fld>
            <a:endParaRPr kumimoji="0" lang="zh-CN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8198-4617-485E-9585-4840B69DBBA6}" type="datetime1">
              <a:rPr lang="en-US" altLang="zh-CN" smtClean="0"/>
              <a:pPr/>
              <a:t>2006-6-30</a:t>
            </a:fld>
            <a:endParaRPr kumimoji="0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7CB7D-F184-43C7-B6FD-03D728E1BBFF}" type="slidenum">
              <a:rPr kumimoji="0" lang="zh-CN" smtClean="0">
                <a:solidFill>
                  <a:srgbClr val="FFFFFF"/>
                </a:solidFill>
              </a:rPr>
              <a:pPr/>
              <a:t>‹#›</a:t>
            </a:fld>
            <a:endParaRPr kumimoji="0" lang="zh-C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n-US" altLang="zh-CN" smtClean="0"/>
              <a:pPr/>
              <a:t>2006-6-30</a:t>
            </a:fld>
            <a:endParaRPr kumimoji="0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zh-CN" sz="28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zh-CN" sz="280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n-US" altLang="zh-CN" smtClean="0"/>
              <a:pPr/>
              <a:t>2006-6-30</a:t>
            </a:fld>
            <a:endParaRPr kumimoji="0" lang="zh-CN" altLang="en-US" sz="1400">
              <a:solidFill>
                <a:schemeClr val="tx2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zh-CN" sz="1400">
              <a:solidFill>
                <a:schemeClr val="tx2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zh-CN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zh-CN" sz="14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n-US" altLang="zh-CN" smtClean="0"/>
              <a:pPr/>
              <a:t>2006-6-30</a:t>
            </a:fld>
            <a:endParaRPr kumimoji="0" lang="zh-CN" altLang="en-US" sz="1400">
              <a:solidFill>
                <a:schemeClr val="tx2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zh-CN" sz="1400">
              <a:solidFill>
                <a:schemeClr val="tx2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zh-CN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zh-CN" sz="14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9" y="463154"/>
            <a:ext cx="7793037" cy="8572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182688" y="1513285"/>
            <a:ext cx="7772400" cy="30861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914400" y="4743450"/>
            <a:ext cx="1905000" cy="3429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352800" y="4743450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781800" y="4743450"/>
            <a:ext cx="1905000" cy="342900"/>
          </a:xfrm>
        </p:spPr>
        <p:txBody>
          <a:bodyPr/>
          <a:lstStyle>
            <a:lvl1pPr>
              <a:defRPr/>
            </a:lvl1pPr>
          </a:lstStyle>
          <a:p>
            <a:fld id="{A0AE704B-743F-4531-A50E-7A8FF110DF51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标题和图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9" y="463154"/>
            <a:ext cx="7793037" cy="8572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表占位符 2"/>
          <p:cNvSpPr>
            <a:spLocks noGrp="1"/>
          </p:cNvSpPr>
          <p:nvPr>
            <p:ph type="chart" idx="1"/>
          </p:nvPr>
        </p:nvSpPr>
        <p:spPr>
          <a:xfrm>
            <a:off x="1182688" y="1513285"/>
            <a:ext cx="7772400" cy="30861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914400" y="4743450"/>
            <a:ext cx="1905000" cy="3429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352800" y="4743450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781800" y="4743450"/>
            <a:ext cx="1905000" cy="342900"/>
          </a:xfrm>
        </p:spPr>
        <p:txBody>
          <a:bodyPr/>
          <a:lstStyle>
            <a:lvl1pPr>
              <a:defRPr/>
            </a:lvl1pPr>
          </a:lstStyle>
          <a:p>
            <a:fld id="{27F589D8-2D42-4DE0-970B-3EBD8EF7C84D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06EA6-EFEA-4C30-9264-4F9291A5780D}" type="datetime1">
              <a:rPr lang="en-US" altLang="zh-CN" smtClean="0"/>
              <a:pPr/>
              <a:t>2006-6-30</a:t>
            </a:fld>
            <a:endParaRPr kumimoji="0" lang="zh-CN" altLang="en-US" sz="1400">
              <a:solidFill>
                <a:schemeClr val="tx2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endParaRPr kumimoji="0" lang="zh-CN" sz="1400">
              <a:solidFill>
                <a:schemeClr val="tx2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fld id="{8F82E0A0-C266-4798-8C8F-B9F91E9DA37E}" type="slidenum">
              <a:rPr kumimoji="0" lang="zh-CN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zh-CN" sz="1400" b="1">
              <a:solidFill>
                <a:srgbClr val="FFFFFF"/>
              </a:solidFill>
            </a:endParaRPr>
          </a:p>
        </p:txBody>
      </p:sp>
      <p:pic>
        <p:nvPicPr>
          <p:cNvPr id="7" name="图片 6" descr="sxufe.jpg"/>
          <p:cNvPicPr>
            <a:picLocks noChangeAspect="1"/>
          </p:cNvPicPr>
          <p:nvPr userDrawn="1"/>
        </p:nvPicPr>
        <p:blipFill>
          <a:blip r:embed="rId15" cstate="print"/>
          <a:srcRect l="11662" t="33925" r="10654" b="33926"/>
          <a:stretch>
            <a:fillRect/>
          </a:stretch>
        </p:blipFill>
        <p:spPr>
          <a:xfrm>
            <a:off x="6732240" y="123478"/>
            <a:ext cx="2160240" cy="6172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ctrTitle"/>
          </p:nvPr>
        </p:nvSpPr>
        <p:spPr>
          <a:xfrm>
            <a:off x="971600" y="339502"/>
            <a:ext cx="7507560" cy="2038350"/>
          </a:xfrm>
        </p:spPr>
        <p:txBody>
          <a:bodyPr>
            <a:normAutofit/>
          </a:bodyPr>
          <a:lstStyle>
            <a:extLst/>
          </a:lstStyle>
          <a:p>
            <a:r>
              <a:rPr lang="zh-CN" altLang="en-US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调查</a:t>
            </a:r>
            <a:r>
              <a:rPr lang="zh-CN" altLang="en-US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实施与质量控制</a:t>
            </a:r>
            <a:endParaRPr lang="zh-CN" sz="6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>
          <a:xfrm>
            <a:off x="1691680" y="2499742"/>
            <a:ext cx="6296744" cy="1314450"/>
          </a:xfrm>
        </p:spPr>
        <p:txBody>
          <a:bodyPr>
            <a:normAutofit/>
          </a:bodyPr>
          <a:lstStyle>
            <a:extLst/>
          </a:lstStyle>
          <a:p>
            <a:r>
              <a:rPr lang="zh-CN" altLang="en-US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米子川 </a:t>
            </a:r>
            <a:endParaRPr lang="en-US" altLang="zh-CN" b="1" dirty="0" smtClean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en-US" altLang="zh-CN" dirty="0" smtClean="0"/>
              <a:t>Nanjing, December 16,2018</a:t>
            </a:r>
            <a:endParaRPr 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来自市场调查大赛的一点启发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重选题一鸣惊人，轻方法对症下药；</a:t>
            </a:r>
            <a:endParaRPr lang="en-US" altLang="zh-CN" dirty="0" smtClean="0"/>
          </a:p>
          <a:p>
            <a:r>
              <a:rPr lang="zh-CN" altLang="en-US" dirty="0" smtClean="0"/>
              <a:t>重模型花样翻新，轻抽样合理设计；</a:t>
            </a:r>
            <a:endParaRPr lang="en-US" altLang="zh-CN" dirty="0" smtClean="0"/>
          </a:p>
          <a:p>
            <a:r>
              <a:rPr lang="zh-CN" altLang="en-US" dirty="0" smtClean="0"/>
              <a:t>重结果表格繁多，轻过程数据质量；</a:t>
            </a:r>
            <a:endParaRPr lang="en-US" altLang="zh-CN" dirty="0" smtClean="0"/>
          </a:p>
          <a:p>
            <a:r>
              <a:rPr lang="zh-CN" altLang="en-US" dirty="0" smtClean="0"/>
              <a:t>重表达推陈出新，轻调研切实有效。</a:t>
            </a:r>
            <a:endParaRPr lang="en-US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数据质量是一切调研的真谛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我们的调查样本是怎么来的？</a:t>
            </a:r>
            <a:endParaRPr lang="en-US" altLang="zh-CN" dirty="0" smtClean="0"/>
          </a:p>
          <a:p>
            <a:r>
              <a:rPr lang="zh-CN" altLang="en-US" dirty="0" smtClean="0"/>
              <a:t>问卷数据是否经得起复查和稽核？</a:t>
            </a:r>
            <a:endParaRPr lang="en-US" altLang="zh-CN" dirty="0" smtClean="0"/>
          </a:p>
          <a:p>
            <a:r>
              <a:rPr lang="zh-CN" altLang="en-US" dirty="0"/>
              <a:t>调查</a:t>
            </a:r>
            <a:r>
              <a:rPr lang="zh-CN" altLang="en-US" dirty="0" smtClean="0"/>
              <a:t>员是否专业和敬业？</a:t>
            </a:r>
            <a:endParaRPr lang="en-US" altLang="zh-CN" dirty="0" smtClean="0"/>
          </a:p>
          <a:p>
            <a:r>
              <a:rPr lang="zh-CN" altLang="en-US" dirty="0" smtClean="0"/>
              <a:t>数据质量是否满足分析要求？</a:t>
            </a:r>
            <a:endParaRPr lang="en-US" altLang="zh-CN" dirty="0" smtClean="0"/>
          </a:p>
          <a:p>
            <a:r>
              <a:rPr lang="zh-CN" altLang="en-US" dirty="0"/>
              <a:t>我们</a:t>
            </a:r>
            <a:r>
              <a:rPr lang="zh-CN" altLang="en-US" dirty="0" smtClean="0"/>
              <a:t>是否可以证明自己的质量控制过程？</a:t>
            </a: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923677"/>
            <a:ext cx="8229600" cy="267094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altLang="zh-CN" sz="4800" dirty="0">
                <a:solidFill>
                  <a:srgbClr val="C00000"/>
                </a:solidFill>
                <a:latin typeface="Baskerville Old Face" pitchFamily="18" charset="0"/>
                <a:ea typeface="黑体" pitchFamily="49" charset="-122"/>
              </a:rPr>
              <a:t>Part A</a:t>
            </a:r>
            <a:r>
              <a:rPr lang="zh-CN" altLang="en-US" sz="4800" dirty="0">
                <a:solidFill>
                  <a:srgbClr val="C00000"/>
                </a:solidFill>
                <a:latin typeface="Baskerville Old Face" pitchFamily="18" charset="0"/>
                <a:ea typeface="黑体" pitchFamily="49" charset="-122"/>
              </a:rPr>
              <a:t> </a:t>
            </a:r>
            <a:r>
              <a:rPr lang="zh-CN" altLang="en-US" sz="4800" dirty="0" smtClean="0">
                <a:solidFill>
                  <a:srgbClr val="C00000"/>
                </a:solidFill>
                <a:latin typeface="黑体" pitchFamily="49" charset="-122"/>
                <a:ea typeface="黑体" pitchFamily="49" charset="-122"/>
              </a:rPr>
              <a:t>调查前的准备工作</a:t>
            </a:r>
            <a:endParaRPr lang="zh-CN" altLang="en-US" sz="4800" dirty="0">
              <a:solidFill>
                <a:srgbClr val="C00000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占位符 11366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zh-CN" altLang="en-US" sz="2400" dirty="0" smtClean="0">
                <a:ea typeface="宋体" pitchFamily="2" charset="-122"/>
              </a:rPr>
              <a:t>调查</a:t>
            </a:r>
            <a:r>
              <a:rPr lang="zh-CN" altLang="en-US" sz="2400" dirty="0" smtClean="0">
                <a:ea typeface="宋体" pitchFamily="2" charset="-122"/>
              </a:rPr>
              <a:t>团队的</a:t>
            </a:r>
            <a:r>
              <a:rPr lang="zh-CN" altLang="en-US" sz="2400" dirty="0" smtClean="0">
                <a:ea typeface="宋体" pitchFamily="2" charset="-122"/>
              </a:rPr>
              <a:t>人员和职能构成</a:t>
            </a:r>
            <a:endParaRPr lang="zh-CN" altLang="en-US" sz="2400" dirty="0" smtClean="0">
              <a:ea typeface="宋体" pitchFamily="2" charset="-122"/>
            </a:endParaRPr>
          </a:p>
          <a:p>
            <a:pPr marL="533400" indent="-533400"/>
            <a:endParaRPr lang="zh-CN" altLang="en-US" sz="2400" dirty="0" smtClean="0">
              <a:ea typeface="宋体" pitchFamily="2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15616" y="1851670"/>
            <a:ext cx="6984776" cy="2429991"/>
            <a:chOff x="2051050" y="2085975"/>
            <a:chExt cx="3459163" cy="1782366"/>
          </a:xfrm>
        </p:grpSpPr>
        <p:sp>
          <p:nvSpPr>
            <p:cNvPr id="7171" name="直接连接符 113669"/>
            <p:cNvSpPr>
              <a:spLocks noChangeShapeType="1"/>
            </p:cNvSpPr>
            <p:nvPr/>
          </p:nvSpPr>
          <p:spPr bwMode="auto">
            <a:xfrm>
              <a:off x="2051050" y="3167063"/>
              <a:ext cx="649288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800"/>
            </a:p>
          </p:txBody>
        </p:sp>
        <p:sp>
          <p:nvSpPr>
            <p:cNvPr id="7172" name="圆角矩形 113670"/>
            <p:cNvSpPr>
              <a:spLocks noChangeArrowheads="1"/>
            </p:cNvSpPr>
            <p:nvPr/>
          </p:nvSpPr>
          <p:spPr bwMode="auto">
            <a:xfrm>
              <a:off x="2700339" y="2951560"/>
              <a:ext cx="2808287" cy="37742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zh-CN" altLang="en-US" sz="2800" dirty="0">
                  <a:ea typeface="宋体" pitchFamily="2" charset="-122"/>
                </a:rPr>
                <a:t>实施</a:t>
              </a:r>
              <a:r>
                <a:rPr lang="zh-CN" altLang="en-US" sz="2800" dirty="0" smtClean="0">
                  <a:ea typeface="宋体" pitchFamily="2" charset="-122"/>
                </a:rPr>
                <a:t>主管：组织现场实施</a:t>
              </a:r>
              <a:endParaRPr lang="zh-CN" altLang="en-US" sz="2800" dirty="0">
                <a:ea typeface="宋体" pitchFamily="2" charset="-122"/>
              </a:endParaRPr>
            </a:p>
          </p:txBody>
        </p:sp>
        <p:sp>
          <p:nvSpPr>
            <p:cNvPr id="7173" name="圆角矩形 113671"/>
            <p:cNvSpPr>
              <a:spLocks noChangeArrowheads="1"/>
            </p:cNvSpPr>
            <p:nvPr/>
          </p:nvSpPr>
          <p:spPr bwMode="auto">
            <a:xfrm>
              <a:off x="2700339" y="3490912"/>
              <a:ext cx="2808287" cy="377429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zh-CN" altLang="en-US" sz="2800" dirty="0">
                  <a:ea typeface="宋体" pitchFamily="2" charset="-122"/>
                </a:rPr>
                <a:t>调查</a:t>
              </a:r>
              <a:r>
                <a:rPr lang="zh-CN" altLang="en-US" sz="2800" dirty="0" smtClean="0">
                  <a:ea typeface="宋体" pitchFamily="2" charset="-122"/>
                </a:rPr>
                <a:t>督导：数据质量抽查和监督</a:t>
              </a:r>
              <a:endParaRPr lang="zh-CN" altLang="en-US" sz="2800" dirty="0">
                <a:ea typeface="宋体" pitchFamily="2" charset="-122"/>
              </a:endParaRPr>
            </a:p>
          </p:txBody>
        </p:sp>
        <p:sp>
          <p:nvSpPr>
            <p:cNvPr id="7174" name="直接连接符 113672"/>
            <p:cNvSpPr>
              <a:spLocks noChangeShapeType="1"/>
            </p:cNvSpPr>
            <p:nvPr/>
          </p:nvSpPr>
          <p:spPr bwMode="auto">
            <a:xfrm>
              <a:off x="2052639" y="2626519"/>
              <a:ext cx="649287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800"/>
            </a:p>
          </p:txBody>
        </p:sp>
        <p:sp>
          <p:nvSpPr>
            <p:cNvPr id="7175" name="圆角矩形 113673"/>
            <p:cNvSpPr>
              <a:spLocks noChangeArrowheads="1"/>
            </p:cNvSpPr>
            <p:nvPr/>
          </p:nvSpPr>
          <p:spPr bwMode="auto">
            <a:xfrm>
              <a:off x="2701925" y="2411016"/>
              <a:ext cx="2808288" cy="377428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zh-CN" altLang="en-US" sz="2800" dirty="0">
                  <a:ea typeface="宋体" pitchFamily="2" charset="-122"/>
                </a:rPr>
                <a:t>项目</a:t>
              </a:r>
              <a:r>
                <a:rPr lang="zh-CN" altLang="en-US" sz="2800" dirty="0" smtClean="0">
                  <a:ea typeface="宋体" pitchFamily="2" charset="-122"/>
                </a:rPr>
                <a:t>主管：抽样技术设计</a:t>
              </a:r>
              <a:endParaRPr lang="zh-CN" altLang="en-US" sz="2800" dirty="0">
                <a:ea typeface="宋体" pitchFamily="2" charset="-122"/>
              </a:endParaRPr>
            </a:p>
          </p:txBody>
        </p:sp>
        <p:sp>
          <p:nvSpPr>
            <p:cNvPr id="7176" name="直接连接符 113675"/>
            <p:cNvSpPr>
              <a:spLocks noChangeShapeType="1"/>
            </p:cNvSpPr>
            <p:nvPr/>
          </p:nvSpPr>
          <p:spPr bwMode="auto">
            <a:xfrm>
              <a:off x="2051050" y="3706416"/>
              <a:ext cx="649288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800"/>
            </a:p>
          </p:txBody>
        </p:sp>
        <p:sp>
          <p:nvSpPr>
            <p:cNvPr id="7177" name="直接连接符 113677"/>
            <p:cNvSpPr>
              <a:spLocks noChangeShapeType="1"/>
            </p:cNvSpPr>
            <p:nvPr/>
          </p:nvSpPr>
          <p:spPr bwMode="auto">
            <a:xfrm>
              <a:off x="2051050" y="2085975"/>
              <a:ext cx="0" cy="1620441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800"/>
            </a:p>
          </p:txBody>
        </p:sp>
      </p:grpSp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dirty="0"/>
              <a:t>一．调查现场实施团队的组织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标题 14950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dirty="0"/>
              <a:t>二．调查员的挑选</a:t>
            </a:r>
          </a:p>
        </p:txBody>
      </p:sp>
      <p:sp>
        <p:nvSpPr>
          <p:cNvPr id="8194" name="文本占位符 14950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2400" dirty="0" smtClean="0">
                <a:ea typeface="宋体" pitchFamily="2" charset="-122"/>
              </a:rPr>
              <a:t>调查</a:t>
            </a:r>
            <a:r>
              <a:rPr lang="zh-CN" altLang="en-US" sz="2400" dirty="0" smtClean="0">
                <a:ea typeface="宋体" pitchFamily="2" charset="-122"/>
              </a:rPr>
              <a:t>的成败决定于“小人物”手中，小人物就是调查员</a:t>
            </a:r>
          </a:p>
          <a:p>
            <a:r>
              <a:rPr lang="zh-CN" altLang="en-US" sz="2400" dirty="0" smtClean="0">
                <a:ea typeface="宋体" pitchFamily="2" charset="-122"/>
              </a:rPr>
              <a:t>挑选调查员的考虑因素：</a:t>
            </a:r>
          </a:p>
          <a:p>
            <a:pPr lvl="1"/>
            <a:endParaRPr lang="zh-CN" altLang="en-US" sz="2200" dirty="0" smtClean="0">
              <a:ea typeface="宋体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779912" y="2211710"/>
            <a:ext cx="2136702" cy="1640185"/>
            <a:chOff x="4211639" y="2371725"/>
            <a:chExt cx="1704975" cy="1279922"/>
          </a:xfrm>
        </p:grpSpPr>
        <p:sp>
          <p:nvSpPr>
            <p:cNvPr id="8195" name="椭圆 149507"/>
            <p:cNvSpPr>
              <a:spLocks noChangeArrowheads="1"/>
            </p:cNvSpPr>
            <p:nvPr/>
          </p:nvSpPr>
          <p:spPr bwMode="auto">
            <a:xfrm>
              <a:off x="4211639" y="2371725"/>
              <a:ext cx="1704975" cy="1279922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8196" name="椭圆 149508"/>
            <p:cNvSpPr>
              <a:spLocks noChangeArrowheads="1"/>
            </p:cNvSpPr>
            <p:nvPr/>
          </p:nvSpPr>
          <p:spPr bwMode="auto">
            <a:xfrm>
              <a:off x="4232275" y="2378869"/>
              <a:ext cx="1665288" cy="1247775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8197" name="椭圆 149509"/>
            <p:cNvSpPr>
              <a:spLocks noChangeArrowheads="1"/>
            </p:cNvSpPr>
            <p:nvPr/>
          </p:nvSpPr>
          <p:spPr bwMode="auto">
            <a:xfrm>
              <a:off x="4249739" y="2390775"/>
              <a:ext cx="1584325" cy="1166813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8198" name="椭圆 149510"/>
            <p:cNvSpPr>
              <a:spLocks noChangeArrowheads="1"/>
            </p:cNvSpPr>
            <p:nvPr/>
          </p:nvSpPr>
          <p:spPr bwMode="auto">
            <a:xfrm>
              <a:off x="4341813" y="2424113"/>
              <a:ext cx="1409700" cy="94654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8199" name="文本框 149511"/>
            <p:cNvSpPr txBox="1">
              <a:spLocks noChangeArrowheads="1"/>
            </p:cNvSpPr>
            <p:nvPr/>
          </p:nvSpPr>
          <p:spPr bwMode="auto">
            <a:xfrm>
              <a:off x="4501694" y="2665810"/>
              <a:ext cx="1210588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b="0">
                  <a:ea typeface="宋体" pitchFamily="2" charset="-122"/>
                </a:rPr>
                <a:t>调查员的</a:t>
              </a:r>
            </a:p>
            <a:p>
              <a:pPr algn="ctr"/>
              <a:r>
                <a:rPr lang="zh-CN" altLang="en-US" sz="2000" b="0">
                  <a:ea typeface="宋体" pitchFamily="2" charset="-122"/>
                </a:rPr>
                <a:t>人物特征</a:t>
              </a:r>
              <a:endParaRPr lang="en-US" altLang="zh-CN" sz="2000" b="0">
                <a:ea typeface="宋体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55576" y="2283718"/>
            <a:ext cx="2376264" cy="1728192"/>
            <a:chOff x="1908175" y="3074194"/>
            <a:chExt cx="1704975" cy="1279922"/>
          </a:xfrm>
        </p:grpSpPr>
        <p:sp>
          <p:nvSpPr>
            <p:cNvPr id="8200" name="椭圆 149513"/>
            <p:cNvSpPr>
              <a:spLocks noChangeArrowheads="1"/>
            </p:cNvSpPr>
            <p:nvPr/>
          </p:nvSpPr>
          <p:spPr bwMode="auto">
            <a:xfrm>
              <a:off x="1908175" y="3074194"/>
              <a:ext cx="1704975" cy="1279922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8201" name="椭圆 149514"/>
            <p:cNvSpPr>
              <a:spLocks noChangeArrowheads="1"/>
            </p:cNvSpPr>
            <p:nvPr/>
          </p:nvSpPr>
          <p:spPr bwMode="auto">
            <a:xfrm>
              <a:off x="1928813" y="3081338"/>
              <a:ext cx="1665287" cy="1247775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8202" name="椭圆 149515"/>
            <p:cNvSpPr>
              <a:spLocks noChangeArrowheads="1"/>
            </p:cNvSpPr>
            <p:nvPr/>
          </p:nvSpPr>
          <p:spPr bwMode="auto">
            <a:xfrm>
              <a:off x="1946275" y="3093244"/>
              <a:ext cx="1584325" cy="1166813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8203" name="椭圆 149516"/>
            <p:cNvSpPr>
              <a:spLocks noChangeArrowheads="1"/>
            </p:cNvSpPr>
            <p:nvPr/>
          </p:nvSpPr>
          <p:spPr bwMode="auto">
            <a:xfrm>
              <a:off x="2038350" y="3126582"/>
              <a:ext cx="1409700" cy="94654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8204" name="文本框 149517"/>
            <p:cNvSpPr txBox="1">
              <a:spLocks noChangeArrowheads="1"/>
            </p:cNvSpPr>
            <p:nvPr/>
          </p:nvSpPr>
          <p:spPr bwMode="auto">
            <a:xfrm>
              <a:off x="2018695" y="3387328"/>
              <a:ext cx="156966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0" dirty="0">
                  <a:ea typeface="宋体" pitchFamily="2" charset="-122"/>
                </a:rPr>
                <a:t>调查员的</a:t>
              </a:r>
            </a:p>
            <a:p>
              <a:pPr algn="ctr"/>
              <a:r>
                <a:rPr lang="zh-CN" altLang="en-US" b="0" dirty="0">
                  <a:ea typeface="宋体" pitchFamily="2" charset="-122"/>
                </a:rPr>
                <a:t>职业道德水平</a:t>
              </a:r>
              <a:endParaRPr lang="en-US" altLang="zh-CN" sz="2400" b="0" dirty="0">
                <a:ea typeface="宋体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516216" y="2283718"/>
            <a:ext cx="2231527" cy="1583730"/>
            <a:chOff x="6084889" y="3451622"/>
            <a:chExt cx="1704975" cy="1279922"/>
          </a:xfrm>
        </p:grpSpPr>
        <p:sp>
          <p:nvSpPr>
            <p:cNvPr id="8205" name="椭圆 149518"/>
            <p:cNvSpPr>
              <a:spLocks noChangeArrowheads="1"/>
            </p:cNvSpPr>
            <p:nvPr/>
          </p:nvSpPr>
          <p:spPr bwMode="auto">
            <a:xfrm>
              <a:off x="6084889" y="3451622"/>
              <a:ext cx="1704975" cy="1279922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8206" name="椭圆 149519"/>
            <p:cNvSpPr>
              <a:spLocks noChangeArrowheads="1"/>
            </p:cNvSpPr>
            <p:nvPr/>
          </p:nvSpPr>
          <p:spPr bwMode="auto">
            <a:xfrm>
              <a:off x="6105525" y="3458766"/>
              <a:ext cx="1665288" cy="1247775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8207" name="椭圆 149520"/>
            <p:cNvSpPr>
              <a:spLocks noChangeArrowheads="1"/>
            </p:cNvSpPr>
            <p:nvPr/>
          </p:nvSpPr>
          <p:spPr bwMode="auto">
            <a:xfrm>
              <a:off x="6122989" y="3470672"/>
              <a:ext cx="1584325" cy="1166813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8208" name="椭圆 149521"/>
            <p:cNvSpPr>
              <a:spLocks noChangeArrowheads="1"/>
            </p:cNvSpPr>
            <p:nvPr/>
          </p:nvSpPr>
          <p:spPr bwMode="auto">
            <a:xfrm>
              <a:off x="6215063" y="3504010"/>
              <a:ext cx="1409700" cy="94654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8209" name="文本框 149522"/>
            <p:cNvSpPr txBox="1">
              <a:spLocks noChangeArrowheads="1"/>
            </p:cNvSpPr>
            <p:nvPr/>
          </p:nvSpPr>
          <p:spPr bwMode="auto">
            <a:xfrm>
              <a:off x="6195408" y="3764756"/>
              <a:ext cx="156966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0" dirty="0">
                  <a:ea typeface="宋体" pitchFamily="2" charset="-122"/>
                </a:rPr>
                <a:t>调查员的</a:t>
              </a:r>
            </a:p>
            <a:p>
              <a:pPr algn="ctr"/>
              <a:r>
                <a:rPr lang="zh-CN" altLang="en-US" b="0" dirty="0">
                  <a:ea typeface="宋体" pitchFamily="2" charset="-122"/>
                </a:rPr>
                <a:t>语言交流能力</a:t>
              </a:r>
              <a:endParaRPr lang="en-US" altLang="zh-CN" b="0" dirty="0">
                <a:ea typeface="宋体" pitchFamily="2" charset="-122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标题 150529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dirty="0"/>
              <a:t>三．其他准备工作</a:t>
            </a:r>
          </a:p>
        </p:txBody>
      </p:sp>
      <p:sp>
        <p:nvSpPr>
          <p:cNvPr id="9218" name="文本占位符 15053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2400" dirty="0" smtClean="0">
                <a:ea typeface="宋体" pitchFamily="2" charset="-122"/>
              </a:rPr>
              <a:t>（</a:t>
            </a:r>
            <a:r>
              <a:rPr lang="zh-CN" altLang="en-US" sz="2400" dirty="0" smtClean="0">
                <a:ea typeface="宋体" pitchFamily="2" charset="-122"/>
              </a:rPr>
              <a:t>一）编写调查指导手册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899592" y="1995686"/>
            <a:ext cx="6696075" cy="2376487"/>
            <a:chOff x="900114" y="2193132"/>
            <a:chExt cx="6696075" cy="2376487"/>
          </a:xfrm>
        </p:grpSpPr>
        <p:grpSp>
          <p:nvGrpSpPr>
            <p:cNvPr id="2" name="组合 150558"/>
            <p:cNvGrpSpPr>
              <a:grpSpLocks/>
            </p:cNvGrpSpPr>
            <p:nvPr/>
          </p:nvGrpSpPr>
          <p:grpSpPr bwMode="auto">
            <a:xfrm>
              <a:off x="936626" y="2193132"/>
              <a:ext cx="6659563" cy="1140619"/>
              <a:chOff x="567" y="3067"/>
              <a:chExt cx="4195" cy="958"/>
            </a:xfrm>
          </p:grpSpPr>
          <p:sp>
            <p:nvSpPr>
              <p:cNvPr id="9220" name="圆角矩形 150547"/>
              <p:cNvSpPr>
                <a:spLocks noChangeArrowheads="1"/>
              </p:cNvSpPr>
              <p:nvPr/>
            </p:nvSpPr>
            <p:spPr bwMode="auto">
              <a:xfrm>
                <a:off x="567" y="3067"/>
                <a:ext cx="4173" cy="907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EEEEEE"/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135001" dir="2928847" algn="ctr" rotWithShape="0">
                  <a:srgbClr val="000000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>
                  <a:ea typeface="宋体" pitchFamily="2" charset="-122"/>
                </a:endParaRPr>
              </a:p>
            </p:txBody>
          </p:sp>
          <p:sp>
            <p:nvSpPr>
              <p:cNvPr id="9221" name="圆角矩形 150548"/>
              <p:cNvSpPr>
                <a:spLocks noChangeArrowheads="1"/>
              </p:cNvSpPr>
              <p:nvPr/>
            </p:nvSpPr>
            <p:spPr bwMode="auto">
              <a:xfrm>
                <a:off x="656" y="3143"/>
                <a:ext cx="780" cy="786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0066CC"/>
                  </a:gs>
                  <a:gs pos="100000">
                    <a:srgbClr val="00478E"/>
                  </a:gs>
                </a:gsLst>
                <a:lin ang="5400000" scaled="1"/>
              </a:gra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ea typeface="宋体" pitchFamily="2" charset="-122"/>
                </a:endParaRPr>
              </a:p>
            </p:txBody>
          </p:sp>
          <p:sp>
            <p:nvSpPr>
              <p:cNvPr id="9222" name="任意多边形 150549"/>
              <p:cNvSpPr>
                <a:spLocks noChangeArrowheads="1"/>
              </p:cNvSpPr>
              <p:nvPr/>
            </p:nvSpPr>
            <p:spPr bwMode="auto">
              <a:xfrm>
                <a:off x="704" y="3186"/>
                <a:ext cx="390" cy="337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4ACE3"/>
                  </a:gs>
                  <a:gs pos="50000">
                    <a:srgbClr val="0066CC">
                      <a:alpha val="0"/>
                    </a:srgbClr>
                  </a:gs>
                  <a:gs pos="100000">
                    <a:srgbClr val="74ACE3"/>
                  </a:gs>
                </a:gsLst>
                <a:lin ang="2700000" scaled="1"/>
              </a:gra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ea typeface="宋体" pitchFamily="2" charset="-122"/>
                </a:endParaRPr>
              </a:p>
            </p:txBody>
          </p:sp>
          <p:sp>
            <p:nvSpPr>
              <p:cNvPr id="9223" name="文本框 150550"/>
              <p:cNvSpPr txBox="1">
                <a:spLocks noChangeArrowheads="1"/>
              </p:cNvSpPr>
              <p:nvPr/>
            </p:nvSpPr>
            <p:spPr bwMode="auto">
              <a:xfrm>
                <a:off x="632" y="3298"/>
                <a:ext cx="843" cy="5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altLang="zh-CN">
                    <a:solidFill>
                      <a:schemeClr val="bg1"/>
                    </a:solidFill>
                    <a:ea typeface="宋体" pitchFamily="2" charset="-122"/>
                  </a:rPr>
                  <a:t>1</a:t>
                </a:r>
              </a:p>
              <a:p>
                <a:pPr algn="ctr" eaLnBrk="0" hangingPunct="0"/>
                <a:r>
                  <a:rPr lang="zh-CN" altLang="en-US">
                    <a:solidFill>
                      <a:schemeClr val="bg1"/>
                    </a:solidFill>
                    <a:ea typeface="宋体" pitchFamily="2" charset="-122"/>
                  </a:rPr>
                  <a:t>调查员手册</a:t>
                </a:r>
                <a:endParaRPr lang="en-US" altLang="zh-CN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9224" name="文本框 150551"/>
              <p:cNvSpPr txBox="1">
                <a:spLocks noChangeArrowheads="1"/>
              </p:cNvSpPr>
              <p:nvPr/>
            </p:nvSpPr>
            <p:spPr bwMode="auto">
              <a:xfrm>
                <a:off x="1519" y="3249"/>
                <a:ext cx="3243" cy="7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zh-CN" altLang="en-US" b="0">
                    <a:ea typeface="宋体" pitchFamily="2" charset="-122"/>
                  </a:rPr>
                  <a:t>如何接触被访者		访问技巧</a:t>
                </a:r>
              </a:p>
              <a:p>
                <a:pPr eaLnBrk="0" hangingPunct="0"/>
                <a:endParaRPr lang="zh-CN" altLang="en-US" b="0">
                  <a:ea typeface="宋体" pitchFamily="2" charset="-122"/>
                </a:endParaRPr>
              </a:p>
              <a:p>
                <a:pPr eaLnBrk="0" hangingPunct="0"/>
                <a:r>
                  <a:rPr lang="zh-CN" altLang="en-US" b="0">
                    <a:ea typeface="宋体" pitchFamily="2" charset="-122"/>
                  </a:rPr>
                  <a:t>问卷审核 		疑难问题解答，等等</a:t>
                </a:r>
                <a:endParaRPr lang="en-US" altLang="zh-CN" b="0">
                  <a:ea typeface="宋体" pitchFamily="2" charset="-122"/>
                </a:endParaRPr>
              </a:p>
            </p:txBody>
          </p:sp>
        </p:grpSp>
        <p:sp>
          <p:nvSpPr>
            <p:cNvPr id="9225" name="圆角矩形 150553"/>
            <p:cNvSpPr>
              <a:spLocks noChangeArrowheads="1"/>
            </p:cNvSpPr>
            <p:nvPr/>
          </p:nvSpPr>
          <p:spPr bwMode="auto">
            <a:xfrm>
              <a:off x="900114" y="3534966"/>
              <a:ext cx="6624637" cy="1034653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EEEEEE"/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135001" dir="2928847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9226" name="圆角矩形 150554"/>
            <p:cNvSpPr>
              <a:spLocks noChangeArrowheads="1"/>
            </p:cNvSpPr>
            <p:nvPr/>
          </p:nvSpPr>
          <p:spPr bwMode="auto">
            <a:xfrm>
              <a:off x="1046163" y="3643312"/>
              <a:ext cx="1276350" cy="842963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rgbClr val="EC941E"/>
                </a:gs>
                <a:gs pos="100000">
                  <a:srgbClr val="A56715"/>
                </a:gs>
              </a:gsLst>
              <a:lin ang="5400000" scaled="1"/>
            </a:gra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9227" name="任意多边形 150555"/>
            <p:cNvSpPr>
              <a:spLocks noChangeArrowheads="1"/>
            </p:cNvSpPr>
            <p:nvPr/>
          </p:nvSpPr>
          <p:spPr bwMode="auto">
            <a:xfrm>
              <a:off x="1125539" y="3776663"/>
              <a:ext cx="636587" cy="379810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rgbClr val="F6CB92"/>
                </a:gs>
                <a:gs pos="100000">
                  <a:srgbClr val="EC941E">
                    <a:alpha val="0"/>
                  </a:srgbClr>
                </a:gs>
              </a:gsLst>
              <a:lin ang="2700000" scaled="1"/>
            </a:gra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9228" name="文本框 150556"/>
            <p:cNvSpPr txBox="1">
              <a:spLocks noChangeArrowheads="1"/>
            </p:cNvSpPr>
            <p:nvPr/>
          </p:nvSpPr>
          <p:spPr bwMode="auto">
            <a:xfrm>
              <a:off x="1037769" y="3805238"/>
              <a:ext cx="1210588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000">
                  <a:solidFill>
                    <a:schemeClr val="bg1"/>
                  </a:solidFill>
                  <a:ea typeface="宋体" pitchFamily="2" charset="-122"/>
                </a:rPr>
                <a:t>2</a:t>
              </a:r>
            </a:p>
            <a:p>
              <a:pPr algn="ctr" eaLnBrk="0" hangingPunct="0"/>
              <a:r>
                <a:rPr lang="zh-CN" altLang="en-US" sz="2000">
                  <a:solidFill>
                    <a:schemeClr val="bg1"/>
                  </a:solidFill>
                  <a:ea typeface="宋体" pitchFamily="2" charset="-122"/>
                </a:rPr>
                <a:t>督导手册</a:t>
              </a:r>
              <a:endParaRPr lang="en-US" altLang="zh-CN" sz="2000">
                <a:solidFill>
                  <a:schemeClr val="bg1"/>
                </a:solidFill>
                <a:ea typeface="宋体" pitchFamily="2" charset="-122"/>
              </a:endParaRPr>
            </a:p>
          </p:txBody>
        </p:sp>
        <p:sp>
          <p:nvSpPr>
            <p:cNvPr id="9229" name="文本框 150557"/>
            <p:cNvSpPr txBox="1">
              <a:spLocks noChangeArrowheads="1"/>
            </p:cNvSpPr>
            <p:nvPr/>
          </p:nvSpPr>
          <p:spPr bwMode="auto">
            <a:xfrm>
              <a:off x="2484290" y="3633292"/>
              <a:ext cx="4870450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zh-CN" altLang="en-US" b="0" dirty="0">
                  <a:solidFill>
                    <a:srgbClr val="000000"/>
                  </a:solidFill>
                  <a:ea typeface="宋体" pitchFamily="2" charset="-122"/>
                </a:rPr>
                <a:t>作业管理		质量检查</a:t>
              </a:r>
            </a:p>
            <a:p>
              <a:pPr eaLnBrk="0" hangingPunct="0"/>
              <a:endParaRPr lang="zh-CN" altLang="en-US" b="0" dirty="0">
                <a:solidFill>
                  <a:srgbClr val="000000"/>
                </a:solidFill>
                <a:ea typeface="宋体" pitchFamily="2" charset="-122"/>
              </a:endParaRPr>
            </a:p>
            <a:p>
              <a:pPr eaLnBrk="0" hangingPunct="0"/>
              <a:r>
                <a:rPr lang="zh-CN" altLang="en-US" b="0" dirty="0">
                  <a:solidFill>
                    <a:srgbClr val="000000"/>
                  </a:solidFill>
                  <a:ea typeface="宋体" pitchFamily="2" charset="-122"/>
                </a:rPr>
                <a:t>执行控制		等等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标题 15155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dirty="0"/>
              <a:t>调查前的准备</a:t>
            </a:r>
          </a:p>
        </p:txBody>
      </p:sp>
      <p:sp>
        <p:nvSpPr>
          <p:cNvPr id="10242" name="文本占位符 15155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2400" dirty="0" smtClean="0">
                <a:ea typeface="宋体" pitchFamily="2" charset="-122"/>
              </a:rPr>
              <a:t>（二）其他材料</a:t>
            </a:r>
          </a:p>
          <a:p>
            <a:endParaRPr lang="zh-CN" altLang="en-US" sz="2400" dirty="0" smtClean="0">
              <a:ea typeface="宋体" pitchFamily="2" charset="-122"/>
            </a:endParaRPr>
          </a:p>
          <a:p>
            <a:endParaRPr lang="zh-CN" altLang="en-US" sz="2400" dirty="0" smtClean="0">
              <a:ea typeface="宋体" pitchFamily="2" charset="-122"/>
            </a:endParaRPr>
          </a:p>
          <a:p>
            <a:endParaRPr lang="zh-CN" altLang="en-US" sz="2400" dirty="0" smtClean="0">
              <a:ea typeface="宋体" pitchFamily="2" charset="-122"/>
            </a:endParaRPr>
          </a:p>
          <a:p>
            <a:r>
              <a:rPr lang="zh-CN" altLang="en-US" sz="2400" dirty="0" smtClean="0">
                <a:ea typeface="宋体" pitchFamily="2" charset="-122"/>
              </a:rPr>
              <a:t>（</a:t>
            </a:r>
            <a:r>
              <a:rPr lang="zh-CN" altLang="en-US" sz="2400" dirty="0" smtClean="0">
                <a:ea typeface="宋体" pitchFamily="2" charset="-122"/>
              </a:rPr>
              <a:t>三）物品准备</a:t>
            </a:r>
          </a:p>
          <a:p>
            <a:endParaRPr lang="zh-CN" altLang="en-US" sz="2400" dirty="0" smtClean="0">
              <a:ea typeface="宋体" pitchFamily="2" charset="-122"/>
            </a:endParaRPr>
          </a:p>
        </p:txBody>
      </p:sp>
      <p:sp>
        <p:nvSpPr>
          <p:cNvPr id="10243" name="圆角矩形 151556"/>
          <p:cNvSpPr>
            <a:spLocks noChangeArrowheads="1"/>
          </p:cNvSpPr>
          <p:nvPr/>
        </p:nvSpPr>
        <p:spPr bwMode="auto">
          <a:xfrm>
            <a:off x="1331640" y="1707654"/>
            <a:ext cx="6624637" cy="1026319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EEEEEE"/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1" dir="2928847" algn="ctr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10244" name="文本框 151560"/>
          <p:cNvSpPr txBox="1">
            <a:spLocks noChangeArrowheads="1"/>
          </p:cNvSpPr>
          <p:nvPr/>
        </p:nvSpPr>
        <p:spPr bwMode="auto">
          <a:xfrm>
            <a:off x="1692275" y="1708548"/>
            <a:ext cx="62992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b="0" dirty="0">
                <a:ea typeface="宋体" pitchFamily="2" charset="-122"/>
              </a:rPr>
              <a:t>调查问卷	示卡		被调查者地址</a:t>
            </a:r>
          </a:p>
          <a:p>
            <a:endParaRPr lang="zh-CN" altLang="en-US" b="0" dirty="0">
              <a:ea typeface="宋体" pitchFamily="2" charset="-122"/>
            </a:endParaRPr>
          </a:p>
          <a:p>
            <a:r>
              <a:rPr lang="zh-CN" altLang="en-US" b="0" dirty="0">
                <a:ea typeface="宋体" pitchFamily="2" charset="-122"/>
              </a:rPr>
              <a:t>相关表格	介绍信		等等</a:t>
            </a:r>
          </a:p>
        </p:txBody>
      </p:sp>
      <p:sp>
        <p:nvSpPr>
          <p:cNvPr id="10245" name="圆角矩形 151561"/>
          <p:cNvSpPr>
            <a:spLocks noChangeArrowheads="1"/>
          </p:cNvSpPr>
          <p:nvPr/>
        </p:nvSpPr>
        <p:spPr bwMode="auto">
          <a:xfrm>
            <a:off x="1331914" y="3381375"/>
            <a:ext cx="6624637" cy="1026319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EEEEEE"/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1" dir="2928847" algn="ctr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10246" name="文本框 151562"/>
          <p:cNvSpPr txBox="1">
            <a:spLocks noChangeArrowheads="1"/>
          </p:cNvSpPr>
          <p:nvPr/>
        </p:nvSpPr>
        <p:spPr bwMode="auto">
          <a:xfrm>
            <a:off x="1547813" y="3543300"/>
            <a:ext cx="62992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b="0">
                <a:ea typeface="宋体" pitchFamily="2" charset="-122"/>
              </a:rPr>
              <a:t>送给被调查者的小礼物		测试用品</a:t>
            </a:r>
          </a:p>
          <a:p>
            <a:endParaRPr lang="zh-CN" altLang="en-US" b="0">
              <a:ea typeface="宋体" pitchFamily="2" charset="-122"/>
            </a:endParaRPr>
          </a:p>
          <a:p>
            <a:r>
              <a:rPr lang="zh-CN" altLang="en-US" b="0">
                <a:ea typeface="宋体" pitchFamily="2" charset="-122"/>
              </a:rPr>
              <a:t>调查中所需要的工具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内容占位符 2"/>
          <p:cNvSpPr>
            <a:spLocks noGrp="1"/>
          </p:cNvSpPr>
          <p:nvPr>
            <p:ph idx="1"/>
          </p:nvPr>
        </p:nvSpPr>
        <p:spPr>
          <a:xfrm>
            <a:off x="457200" y="1923677"/>
            <a:ext cx="8229600" cy="267094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altLang="zh-CN" sz="4800" dirty="0" smtClean="0">
                <a:solidFill>
                  <a:srgbClr val="C00000"/>
                </a:solidFill>
                <a:latin typeface="Baskerville Old Face" pitchFamily="18" charset="0"/>
                <a:ea typeface="黑体" pitchFamily="49" charset="-122"/>
              </a:rPr>
              <a:t>Part B</a:t>
            </a:r>
            <a:r>
              <a:rPr lang="zh-CN" altLang="en-US" sz="4800" dirty="0" smtClean="0">
                <a:solidFill>
                  <a:srgbClr val="C00000"/>
                </a:solidFill>
                <a:latin typeface="黑体" pitchFamily="49" charset="-122"/>
                <a:ea typeface="黑体" pitchFamily="49" charset="-122"/>
              </a:rPr>
              <a:t> 调查现场质量控制</a:t>
            </a:r>
            <a:endParaRPr lang="zh-CN" altLang="en-US" sz="4800" dirty="0">
              <a:solidFill>
                <a:srgbClr val="C00000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标题 11776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33400" indent="-533400" algn="l"/>
            <a:r>
              <a:rPr lang="zh-CN" altLang="en-US" dirty="0"/>
              <a:t>一．督导与复核</a:t>
            </a:r>
          </a:p>
        </p:txBody>
      </p:sp>
      <p:sp>
        <p:nvSpPr>
          <p:cNvPr id="18434" name="文本占位符 117762"/>
          <p:cNvSpPr>
            <a:spLocks noGrp="1" noChangeArrowheads="1"/>
          </p:cNvSpPr>
          <p:nvPr>
            <p:ph type="body" idx="1"/>
          </p:nvPr>
        </p:nvSpPr>
        <p:spPr>
          <a:xfrm>
            <a:off x="590550" y="914400"/>
            <a:ext cx="8229600" cy="3829050"/>
          </a:xfrm>
        </p:spPr>
        <p:txBody>
          <a:bodyPr/>
          <a:lstStyle/>
          <a:p>
            <a:pPr marL="533400" indent="-533400"/>
            <a:r>
              <a:rPr lang="zh-CN" altLang="en-US" sz="2400" dirty="0" smtClean="0">
                <a:ea typeface="宋体" pitchFamily="2" charset="-122"/>
              </a:rPr>
              <a:t>（</a:t>
            </a:r>
            <a:r>
              <a:rPr lang="zh-CN" altLang="en-US" sz="2400" dirty="0" smtClean="0">
                <a:ea typeface="宋体" pitchFamily="2" charset="-122"/>
              </a:rPr>
              <a:t>一）</a:t>
            </a:r>
            <a:r>
              <a:rPr lang="zh-CN" altLang="en-US" sz="2400" dirty="0" smtClean="0">
                <a:ea typeface="宋体" pitchFamily="2" charset="-122"/>
              </a:rPr>
              <a:t>督导</a:t>
            </a:r>
            <a:endParaRPr lang="en-US" altLang="zh-CN" sz="2400" dirty="0" smtClean="0">
              <a:ea typeface="宋体" pitchFamily="2" charset="-122"/>
            </a:endParaRPr>
          </a:p>
          <a:p>
            <a:pPr marL="533400" indent="-533400">
              <a:buNone/>
            </a:pPr>
            <a:endParaRPr lang="zh-CN" altLang="en-US" sz="2400" dirty="0" smtClean="0">
              <a:ea typeface="宋体" pitchFamily="2" charset="-122"/>
            </a:endParaRPr>
          </a:p>
          <a:p>
            <a:pPr marL="533400" indent="-533400"/>
            <a:r>
              <a:rPr lang="zh-CN" altLang="en-US" sz="2400" dirty="0" smtClean="0">
                <a:ea typeface="宋体" pitchFamily="2" charset="-122"/>
              </a:rPr>
              <a:t> 现场督导工作的主要内容包括</a:t>
            </a:r>
            <a:r>
              <a:rPr lang="en-US" altLang="zh-CN" sz="2400" dirty="0" smtClean="0">
                <a:ea typeface="宋体" pitchFamily="2" charset="-122"/>
              </a:rPr>
              <a:t>:</a:t>
            </a:r>
          </a:p>
          <a:p>
            <a:pPr marL="952500" lvl="1" indent="-495300"/>
            <a:r>
              <a:rPr lang="zh-CN" altLang="en-US" sz="2400" dirty="0" smtClean="0">
                <a:ea typeface="宋体" pitchFamily="2" charset="-122"/>
              </a:rPr>
              <a:t>对完成的问卷进行检查</a:t>
            </a:r>
          </a:p>
          <a:p>
            <a:pPr marL="952500" lvl="1" indent="-495300"/>
            <a:r>
              <a:rPr lang="zh-CN" altLang="en-US" sz="2400" dirty="0" smtClean="0">
                <a:ea typeface="宋体" pitchFamily="2" charset="-122"/>
              </a:rPr>
              <a:t>进行严格的文档管理</a:t>
            </a:r>
          </a:p>
          <a:p>
            <a:pPr marL="952500" lvl="1" indent="-495300"/>
            <a:r>
              <a:rPr lang="zh-CN" altLang="en-US" sz="2400" dirty="0" smtClean="0">
                <a:ea typeface="宋体" pitchFamily="2" charset="-122"/>
              </a:rPr>
              <a:t>审核调查员的报告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标题 15974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dirty="0"/>
              <a:t>一．督导与复核</a:t>
            </a:r>
          </a:p>
        </p:txBody>
      </p:sp>
      <p:sp>
        <p:nvSpPr>
          <p:cNvPr id="19458" name="文本占位符 15974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2400" smtClean="0">
                <a:ea typeface="宋体" pitchFamily="2" charset="-122"/>
              </a:rPr>
              <a:t>（二）复核</a:t>
            </a:r>
          </a:p>
          <a:p>
            <a:pPr>
              <a:buFont typeface="Wingdings" pitchFamily="2" charset="2"/>
              <a:buNone/>
            </a:pPr>
            <a:r>
              <a:rPr lang="en-US" altLang="zh-CN" sz="2400" smtClean="0">
                <a:ea typeface="宋体" pitchFamily="2" charset="-122"/>
              </a:rPr>
              <a:t>	——</a:t>
            </a:r>
            <a:r>
              <a:rPr lang="zh-CN" altLang="en-US" sz="2400" smtClean="0">
                <a:ea typeface="宋体" pitchFamily="2" charset="-122"/>
              </a:rPr>
              <a:t>对调查员完成工作的抽查，以保证调查工作的质量</a:t>
            </a:r>
          </a:p>
          <a:p>
            <a:endParaRPr lang="zh-CN" altLang="en-US" sz="2400" smtClean="0">
              <a:ea typeface="宋体" pitchFamily="2" charset="-122"/>
            </a:endParaRPr>
          </a:p>
          <a:p>
            <a:r>
              <a:rPr lang="zh-CN" altLang="en-US" sz="2400" smtClean="0">
                <a:ea typeface="宋体" pitchFamily="2" charset="-122"/>
              </a:rPr>
              <a:t>内容主要：</a:t>
            </a:r>
          </a:p>
          <a:p>
            <a:pPr lvl="1"/>
            <a:r>
              <a:rPr lang="zh-CN" altLang="en-US" sz="2200" smtClean="0">
                <a:ea typeface="宋体" pitchFamily="2" charset="-122"/>
              </a:rPr>
              <a:t>访问情况的核实</a:t>
            </a:r>
          </a:p>
          <a:p>
            <a:pPr lvl="1"/>
            <a:r>
              <a:rPr lang="zh-CN" altLang="en-US" sz="2200" smtClean="0">
                <a:ea typeface="宋体" pitchFamily="2" charset="-122"/>
              </a:rPr>
              <a:t>向被调查者就调查内容进行确认</a:t>
            </a:r>
          </a:p>
          <a:p>
            <a:pPr lvl="1"/>
            <a:r>
              <a:rPr lang="zh-CN" altLang="en-US" sz="2200" smtClean="0">
                <a:ea typeface="宋体" pitchFamily="2" charset="-122"/>
              </a:rPr>
              <a:t>了解调查员的工作态度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标题 160769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dirty="0"/>
              <a:t>二．调查质量评估</a:t>
            </a:r>
          </a:p>
        </p:txBody>
      </p:sp>
      <p:sp>
        <p:nvSpPr>
          <p:cNvPr id="20482" name="文本占位符 160770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435975" cy="3829050"/>
          </a:xfrm>
        </p:spPr>
        <p:txBody>
          <a:bodyPr/>
          <a:lstStyle/>
          <a:p>
            <a:r>
              <a:rPr lang="zh-CN" altLang="en-US" sz="2400" dirty="0" smtClean="0">
                <a:ea typeface="宋体" pitchFamily="2" charset="-122"/>
              </a:rPr>
              <a:t>调查</a:t>
            </a:r>
            <a:r>
              <a:rPr lang="zh-CN" altLang="en-US" sz="2400" dirty="0" smtClean="0">
                <a:ea typeface="宋体" pitchFamily="2" charset="-122"/>
              </a:rPr>
              <a:t>实施过程的质量评估和数据质量评估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95536" y="1419622"/>
            <a:ext cx="8532812" cy="3307780"/>
            <a:chOff x="611188" y="1924050"/>
            <a:chExt cx="8532812" cy="2875360"/>
          </a:xfrm>
        </p:grpSpPr>
        <p:sp>
          <p:nvSpPr>
            <p:cNvPr id="20483" name="任意多边形 160771"/>
            <p:cNvSpPr>
              <a:spLocks noChangeArrowheads="1"/>
            </p:cNvSpPr>
            <p:nvPr/>
          </p:nvSpPr>
          <p:spPr bwMode="auto">
            <a:xfrm>
              <a:off x="611188" y="1924050"/>
              <a:ext cx="3833812" cy="2875360"/>
            </a:xfrm>
            <a:custGeom>
              <a:avLst/>
              <a:gdLst/>
              <a:ahLst/>
              <a:cxnLst>
                <a:cxn ang="0">
                  <a:pos x="0" y="10800"/>
                </a:cxn>
                <a:cxn ang="0">
                  <a:pos x="10800" y="0"/>
                </a:cxn>
                <a:cxn ang="0">
                  <a:pos x="21600" y="10800"/>
                </a:cxn>
                <a:cxn ang="0">
                  <a:pos x="10800" y="21600"/>
                </a:cxn>
                <a:cxn ang="0">
                  <a:pos x="0" y="10800"/>
                </a:cxn>
                <a:cxn ang="0">
                  <a:pos x="1914" y="10800"/>
                </a:cxn>
                <a:cxn ang="0">
                  <a:pos x="10800" y="19686"/>
                </a:cxn>
                <a:cxn ang="0">
                  <a:pos x="19686" y="10800"/>
                </a:cxn>
                <a:cxn ang="0">
                  <a:pos x="10800" y="1914"/>
                </a:cxn>
                <a:cxn ang="0">
                  <a:pos x="1914" y="10800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914" y="10800"/>
                  </a:moveTo>
                  <a:cubicBezTo>
                    <a:pt x="1914" y="15708"/>
                    <a:pt x="5892" y="19686"/>
                    <a:pt x="10800" y="19686"/>
                  </a:cubicBezTo>
                  <a:cubicBezTo>
                    <a:pt x="15708" y="19686"/>
                    <a:pt x="19686" y="15708"/>
                    <a:pt x="19686" y="10800"/>
                  </a:cubicBezTo>
                  <a:cubicBezTo>
                    <a:pt x="19686" y="5892"/>
                    <a:pt x="15708" y="1914"/>
                    <a:pt x="10800" y="1914"/>
                  </a:cubicBezTo>
                  <a:cubicBezTo>
                    <a:pt x="5892" y="1914"/>
                    <a:pt x="1914" y="5892"/>
                    <a:pt x="1914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9BD092">
                    <a:alpha val="12000"/>
                  </a:srgbClr>
                </a:gs>
                <a:gs pos="50000">
                  <a:srgbClr val="5AB14B"/>
                </a:gs>
                <a:gs pos="100000">
                  <a:srgbClr val="9BD092">
                    <a:alpha val="12000"/>
                  </a:srgb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20484" name="椭圆 160772"/>
            <p:cNvSpPr>
              <a:spLocks noChangeArrowheads="1"/>
            </p:cNvSpPr>
            <p:nvPr/>
          </p:nvSpPr>
          <p:spPr bwMode="auto">
            <a:xfrm>
              <a:off x="915988" y="2152650"/>
              <a:ext cx="3200400" cy="2400300"/>
            </a:xfrm>
            <a:prstGeom prst="ellipse">
              <a:avLst/>
            </a:prstGeom>
            <a:gradFill rotWithShape="1">
              <a:gsLst>
                <a:gs pos="0">
                  <a:srgbClr val="8AB4ED"/>
                </a:gs>
                <a:gs pos="100000">
                  <a:srgbClr val="2F7ADF"/>
                </a:gs>
              </a:gsLst>
              <a:path path="shape">
                <a:fillToRect l="50000" t="50000" r="50000" b="50000"/>
              </a:path>
            </a:gradFill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20485" name="圆角矩形 160773"/>
            <p:cNvSpPr>
              <a:spLocks noChangeArrowheads="1"/>
            </p:cNvSpPr>
            <p:nvPr/>
          </p:nvSpPr>
          <p:spPr bwMode="auto">
            <a:xfrm>
              <a:off x="3321050" y="2153841"/>
              <a:ext cx="4275138" cy="59412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5AB14B"/>
                </a:gs>
                <a:gs pos="100000">
                  <a:srgbClr val="F5FAF4"/>
                </a:gs>
              </a:gsLst>
              <a:lin ang="0" scaled="1"/>
            </a:gradFill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r>
                <a:rPr lang="zh-CN" altLang="en-US" b="0">
                  <a:ea typeface="宋体" pitchFamily="2" charset="-122"/>
                </a:rPr>
                <a:t>实施过程的质量可以通过调查员的</a:t>
              </a:r>
            </a:p>
            <a:p>
              <a:pPr eaLnBrk="0" hangingPunct="0"/>
              <a:r>
                <a:rPr lang="zh-CN" altLang="en-US">
                  <a:ea typeface="宋体" pitchFamily="2" charset="-122"/>
                </a:rPr>
                <a:t>工作质量</a:t>
              </a:r>
              <a:r>
                <a:rPr lang="zh-CN" altLang="en-US" b="0">
                  <a:ea typeface="宋体" pitchFamily="2" charset="-122"/>
                </a:rPr>
                <a:t>和</a:t>
              </a:r>
              <a:r>
                <a:rPr lang="zh-CN" altLang="en-US">
                  <a:ea typeface="宋体" pitchFamily="2" charset="-122"/>
                </a:rPr>
                <a:t>管理工作质量</a:t>
              </a:r>
              <a:r>
                <a:rPr lang="zh-CN" altLang="en-US" b="0">
                  <a:ea typeface="宋体" pitchFamily="2" charset="-122"/>
                </a:rPr>
                <a:t>得到反映。</a:t>
              </a:r>
            </a:p>
          </p:txBody>
        </p:sp>
        <p:sp>
          <p:nvSpPr>
            <p:cNvPr id="20486" name="圆角矩形 160774"/>
            <p:cNvSpPr>
              <a:spLocks noChangeArrowheads="1"/>
            </p:cNvSpPr>
            <p:nvPr/>
          </p:nvSpPr>
          <p:spPr bwMode="auto">
            <a:xfrm>
              <a:off x="3708400" y="2909888"/>
              <a:ext cx="5435600" cy="80962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85D9F7"/>
                </a:gs>
                <a:gs pos="100000">
                  <a:srgbClr val="F8FDFF"/>
                </a:gs>
              </a:gsLst>
              <a:lin ang="0" scaled="1"/>
            </a:gradFill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 b="0">
                <a:ea typeface="宋体" pitchFamily="2" charset="-122"/>
              </a:endParaRPr>
            </a:p>
          </p:txBody>
        </p:sp>
        <p:sp>
          <p:nvSpPr>
            <p:cNvPr id="160776" name="文本框 160775"/>
            <p:cNvSpPr txBox="1"/>
            <p:nvPr/>
          </p:nvSpPr>
          <p:spPr>
            <a:xfrm>
              <a:off x="1614230" y="2747963"/>
              <a:ext cx="1826141" cy="1077218"/>
            </a:xfrm>
            <a:prstGeom prst="rect">
              <a:avLst/>
            </a:prstGeom>
            <a:noFill/>
            <a:ln w="9525">
              <a:noFill/>
            </a:ln>
            <a:effectLst>
              <a:outerShdw dist="35921" dir="2699999" algn="ctr" rotWithShape="0">
                <a:srgbClr val="000000"/>
              </a:outerShdw>
            </a:effec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32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宋体" pitchFamily="2" charset="-122"/>
                </a:rPr>
                <a:t>1</a:t>
              </a:r>
            </a:p>
            <a:p>
              <a:pPr algn="ctr" eaLnBrk="0" hangingPunct="0"/>
              <a:r>
                <a:rPr lang="zh-CN" altLang="en-US" sz="32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宋体" pitchFamily="2" charset="-122"/>
                </a:rPr>
                <a:t>质量评估</a:t>
              </a:r>
            </a:p>
          </p:txBody>
        </p:sp>
        <p:sp>
          <p:nvSpPr>
            <p:cNvPr id="20488" name="圆角矩形 160776"/>
            <p:cNvSpPr>
              <a:spLocks noChangeArrowheads="1"/>
            </p:cNvSpPr>
            <p:nvPr/>
          </p:nvSpPr>
          <p:spPr bwMode="auto">
            <a:xfrm>
              <a:off x="3527426" y="3719513"/>
              <a:ext cx="3781425" cy="81081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85D9F7"/>
                </a:gs>
                <a:gs pos="100000">
                  <a:srgbClr val="F8FDFF"/>
                </a:gs>
              </a:gsLst>
              <a:lin ang="0" scaled="1"/>
            </a:gradFill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r>
                <a:rPr lang="zh-CN" altLang="en-US">
                  <a:ea typeface="宋体" pitchFamily="2" charset="-122"/>
                </a:rPr>
                <a:t>	</a:t>
              </a:r>
            </a:p>
          </p:txBody>
        </p:sp>
        <p:sp>
          <p:nvSpPr>
            <p:cNvPr id="20489" name="文本框 160777"/>
            <p:cNvSpPr txBox="1">
              <a:spLocks noChangeArrowheads="1"/>
            </p:cNvSpPr>
            <p:nvPr/>
          </p:nvSpPr>
          <p:spPr bwMode="auto">
            <a:xfrm>
              <a:off x="3995738" y="2963467"/>
              <a:ext cx="4854214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342900" indent="-342900"/>
              <a:r>
                <a:rPr lang="en-US" altLang="zh-CN" b="0" dirty="0">
                  <a:ea typeface="宋体" pitchFamily="2" charset="-122"/>
                </a:rPr>
                <a:t>1. </a:t>
              </a:r>
              <a:r>
                <a:rPr lang="zh-CN" altLang="en-US" b="0" dirty="0">
                  <a:ea typeface="宋体" pitchFamily="2" charset="-122"/>
                </a:rPr>
                <a:t>调查员的工作质量包括：</a:t>
              </a:r>
            </a:p>
            <a:p>
              <a:pPr marL="342900" indent="-342900"/>
              <a:r>
                <a:rPr lang="zh-CN" altLang="en-US" b="0" dirty="0">
                  <a:ea typeface="宋体" pitchFamily="2" charset="-122"/>
                </a:rPr>
                <a:t>访谈过程的规范性、问卷填写质量、</a:t>
              </a:r>
            </a:p>
            <a:p>
              <a:pPr marL="342900" indent="-342900"/>
              <a:r>
                <a:rPr lang="zh-CN" altLang="en-US" b="0" dirty="0">
                  <a:ea typeface="宋体" pitchFamily="2" charset="-122"/>
                </a:rPr>
                <a:t>完整的工作记录、 按时完成规定任务等方面；</a:t>
              </a:r>
            </a:p>
          </p:txBody>
        </p:sp>
        <p:sp>
          <p:nvSpPr>
            <p:cNvPr id="20490" name="文本框 160778"/>
            <p:cNvSpPr txBox="1">
              <a:spLocks noChangeArrowheads="1"/>
            </p:cNvSpPr>
            <p:nvPr/>
          </p:nvSpPr>
          <p:spPr bwMode="auto">
            <a:xfrm>
              <a:off x="3779838" y="3759994"/>
              <a:ext cx="3240087" cy="1034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342900" indent="-34290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None/>
              </a:pPr>
              <a:r>
                <a:rPr lang="en-US" altLang="zh-CN" b="0">
                  <a:ea typeface="宋体" pitchFamily="2" charset="-122"/>
                </a:rPr>
                <a:t>2. </a:t>
              </a:r>
              <a:r>
                <a:rPr lang="zh-CN" altLang="en-US" b="0">
                  <a:ea typeface="宋体" pitchFamily="2" charset="-122"/>
                </a:rPr>
                <a:t>管理工作质量包括：</a:t>
              </a:r>
            </a:p>
            <a:p>
              <a:pPr marL="342900" indent="-34290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None/>
              </a:pPr>
              <a:r>
                <a:rPr lang="zh-CN" altLang="en-US" b="0">
                  <a:ea typeface="宋体" pitchFamily="2" charset="-122"/>
                </a:rPr>
                <a:t>培训材料和操作控制文件齐备、</a:t>
              </a:r>
            </a:p>
            <a:p>
              <a:pPr marL="342900" indent="-34290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None/>
              </a:pPr>
              <a:r>
                <a:rPr lang="zh-CN" altLang="en-US" b="0">
                  <a:ea typeface="宋体" pitchFamily="2" charset="-122"/>
                </a:rPr>
                <a:t>完整的检查性文件等方面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16281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dirty="0"/>
              <a:t>二．调查质量评估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611188" y="1275606"/>
            <a:ext cx="8175626" cy="3523804"/>
            <a:chOff x="611188" y="1924050"/>
            <a:chExt cx="8175626" cy="2875360"/>
          </a:xfrm>
        </p:grpSpPr>
        <p:sp>
          <p:nvSpPr>
            <p:cNvPr id="21507" name="任意多边形 162819"/>
            <p:cNvSpPr>
              <a:spLocks noChangeArrowheads="1"/>
            </p:cNvSpPr>
            <p:nvPr/>
          </p:nvSpPr>
          <p:spPr bwMode="auto">
            <a:xfrm>
              <a:off x="611188" y="1924050"/>
              <a:ext cx="3833812" cy="2875360"/>
            </a:xfrm>
            <a:custGeom>
              <a:avLst/>
              <a:gdLst/>
              <a:ahLst/>
              <a:cxnLst>
                <a:cxn ang="0">
                  <a:pos x="0" y="10800"/>
                </a:cxn>
                <a:cxn ang="0">
                  <a:pos x="10800" y="0"/>
                </a:cxn>
                <a:cxn ang="0">
                  <a:pos x="21600" y="10800"/>
                </a:cxn>
                <a:cxn ang="0">
                  <a:pos x="10800" y="21600"/>
                </a:cxn>
                <a:cxn ang="0">
                  <a:pos x="0" y="10800"/>
                </a:cxn>
                <a:cxn ang="0">
                  <a:pos x="1914" y="10800"/>
                </a:cxn>
                <a:cxn ang="0">
                  <a:pos x="10800" y="19686"/>
                </a:cxn>
                <a:cxn ang="0">
                  <a:pos x="19686" y="10800"/>
                </a:cxn>
                <a:cxn ang="0">
                  <a:pos x="10800" y="1914"/>
                </a:cxn>
                <a:cxn ang="0">
                  <a:pos x="1914" y="10800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914" y="10800"/>
                  </a:moveTo>
                  <a:cubicBezTo>
                    <a:pt x="1914" y="15708"/>
                    <a:pt x="5892" y="19686"/>
                    <a:pt x="10800" y="19686"/>
                  </a:cubicBezTo>
                  <a:cubicBezTo>
                    <a:pt x="15708" y="19686"/>
                    <a:pt x="19686" y="15708"/>
                    <a:pt x="19686" y="10800"/>
                  </a:cubicBezTo>
                  <a:cubicBezTo>
                    <a:pt x="19686" y="5892"/>
                    <a:pt x="15708" y="1914"/>
                    <a:pt x="10800" y="1914"/>
                  </a:cubicBezTo>
                  <a:cubicBezTo>
                    <a:pt x="5892" y="1914"/>
                    <a:pt x="1914" y="5892"/>
                    <a:pt x="1914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9BD092">
                    <a:alpha val="12000"/>
                  </a:srgbClr>
                </a:gs>
                <a:gs pos="50000">
                  <a:srgbClr val="5AB14B"/>
                </a:gs>
                <a:gs pos="100000">
                  <a:srgbClr val="9BD092">
                    <a:alpha val="12000"/>
                  </a:srgb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21508" name="椭圆 162820"/>
            <p:cNvSpPr>
              <a:spLocks noChangeArrowheads="1"/>
            </p:cNvSpPr>
            <p:nvPr/>
          </p:nvSpPr>
          <p:spPr bwMode="auto">
            <a:xfrm>
              <a:off x="915988" y="2152650"/>
              <a:ext cx="3200400" cy="2400300"/>
            </a:xfrm>
            <a:prstGeom prst="ellipse">
              <a:avLst/>
            </a:prstGeom>
            <a:gradFill rotWithShape="1">
              <a:gsLst>
                <a:gs pos="0">
                  <a:srgbClr val="8AB4ED"/>
                </a:gs>
                <a:gs pos="100000">
                  <a:srgbClr val="2F7ADF"/>
                </a:gs>
              </a:gsLst>
              <a:path path="shape">
                <a:fillToRect l="50000" t="50000" r="50000" b="50000"/>
              </a:path>
            </a:gradFill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21509" name="圆角矩形 162821"/>
            <p:cNvSpPr>
              <a:spLocks noChangeArrowheads="1"/>
            </p:cNvSpPr>
            <p:nvPr/>
          </p:nvSpPr>
          <p:spPr bwMode="auto">
            <a:xfrm>
              <a:off x="3419475" y="2031207"/>
              <a:ext cx="4275138" cy="59412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5AB14B"/>
                </a:gs>
                <a:gs pos="100000">
                  <a:srgbClr val="F5FAF4"/>
                </a:gs>
              </a:gsLst>
              <a:lin ang="0" scaled="1"/>
            </a:gradFill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r>
                <a:rPr lang="zh-CN" altLang="en-US" b="0">
                  <a:ea typeface="宋体" pitchFamily="2" charset="-122"/>
                </a:rPr>
                <a:t>数据质量取决于受访者在调查中的</a:t>
              </a:r>
            </a:p>
            <a:p>
              <a:pPr eaLnBrk="0" hangingPunct="0"/>
              <a:r>
                <a:rPr lang="zh-CN" altLang="en-US">
                  <a:ea typeface="宋体" pitchFamily="2" charset="-122"/>
                </a:rPr>
                <a:t>配合程度</a:t>
              </a:r>
              <a:r>
                <a:rPr lang="zh-CN" altLang="en-US" b="0">
                  <a:ea typeface="宋体" pitchFamily="2" charset="-122"/>
                </a:rPr>
                <a:t>和调查中的</a:t>
              </a:r>
              <a:r>
                <a:rPr lang="zh-CN" altLang="en-US">
                  <a:ea typeface="宋体" pitchFamily="2" charset="-122"/>
                </a:rPr>
                <a:t>回答率</a:t>
              </a:r>
              <a:r>
                <a:rPr lang="zh-CN" altLang="en-US" b="0">
                  <a:ea typeface="宋体" pitchFamily="2" charset="-122"/>
                </a:rPr>
                <a:t>。</a:t>
              </a:r>
              <a:r>
                <a:rPr lang="zh-CN" altLang="en-US">
                  <a:ea typeface="宋体" pitchFamily="2" charset="-122"/>
                </a:rPr>
                <a:t> </a:t>
              </a:r>
            </a:p>
          </p:txBody>
        </p:sp>
        <p:sp>
          <p:nvSpPr>
            <p:cNvPr id="21510" name="圆角矩形 162822"/>
            <p:cNvSpPr>
              <a:spLocks noChangeArrowheads="1"/>
            </p:cNvSpPr>
            <p:nvPr/>
          </p:nvSpPr>
          <p:spPr bwMode="auto">
            <a:xfrm>
              <a:off x="3924300" y="2733675"/>
              <a:ext cx="3671888" cy="79652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85D9F7"/>
                </a:gs>
                <a:gs pos="100000">
                  <a:srgbClr val="F8FDFF"/>
                </a:gs>
              </a:gsLst>
              <a:lin ang="0" scaled="1"/>
            </a:gradFill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 b="0">
                <a:ea typeface="宋体" pitchFamily="2" charset="-122"/>
              </a:endParaRPr>
            </a:p>
          </p:txBody>
        </p:sp>
        <p:sp>
          <p:nvSpPr>
            <p:cNvPr id="162824" name="文本框 162823"/>
            <p:cNvSpPr txBox="1"/>
            <p:nvPr/>
          </p:nvSpPr>
          <p:spPr>
            <a:xfrm>
              <a:off x="1205450" y="2747963"/>
              <a:ext cx="2646878" cy="1077218"/>
            </a:xfrm>
            <a:prstGeom prst="rect">
              <a:avLst/>
            </a:prstGeom>
            <a:noFill/>
            <a:ln w="9525">
              <a:noFill/>
            </a:ln>
            <a:effectLst>
              <a:outerShdw dist="35921" dir="2699999" algn="ctr" rotWithShape="0">
                <a:srgbClr val="000000"/>
              </a:outerShdw>
            </a:effec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32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宋体" pitchFamily="2" charset="-122"/>
                </a:rPr>
                <a:t>2</a:t>
              </a:r>
            </a:p>
            <a:p>
              <a:pPr algn="ctr" eaLnBrk="0" hangingPunct="0"/>
              <a:r>
                <a:rPr lang="zh-CN" altLang="en-US" sz="32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宋体" pitchFamily="2" charset="-122"/>
                </a:rPr>
                <a:t>数量质量评估</a:t>
              </a:r>
            </a:p>
          </p:txBody>
        </p:sp>
        <p:sp>
          <p:nvSpPr>
            <p:cNvPr id="21512" name="圆角矩形 162824"/>
            <p:cNvSpPr>
              <a:spLocks noChangeArrowheads="1"/>
            </p:cNvSpPr>
            <p:nvPr/>
          </p:nvSpPr>
          <p:spPr bwMode="auto">
            <a:xfrm>
              <a:off x="3708401" y="3543300"/>
              <a:ext cx="5078413" cy="113466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85D9F7"/>
                </a:gs>
                <a:gs pos="100000">
                  <a:srgbClr val="F8FDFF"/>
                </a:gs>
              </a:gsLst>
              <a:lin ang="0" scaled="1"/>
            </a:gradFill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r>
                <a:rPr lang="zh-CN" altLang="en-US">
                  <a:ea typeface="宋体" pitchFamily="2" charset="-122"/>
                </a:rPr>
                <a:t>	</a:t>
              </a:r>
            </a:p>
          </p:txBody>
        </p:sp>
        <p:sp>
          <p:nvSpPr>
            <p:cNvPr id="21513" name="文本框 162825"/>
            <p:cNvSpPr txBox="1">
              <a:spLocks noChangeArrowheads="1"/>
            </p:cNvSpPr>
            <p:nvPr/>
          </p:nvSpPr>
          <p:spPr bwMode="auto">
            <a:xfrm>
              <a:off x="4140200" y="2802731"/>
              <a:ext cx="3600450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342900" indent="-342900"/>
              <a:r>
                <a:rPr lang="en-US" altLang="zh-CN" b="0">
                  <a:ea typeface="宋体" pitchFamily="2" charset="-122"/>
                </a:rPr>
                <a:t>1. </a:t>
              </a:r>
              <a:r>
                <a:rPr lang="zh-CN" altLang="en-US" b="0">
                  <a:ea typeface="宋体" pitchFamily="2" charset="-122"/>
                </a:rPr>
                <a:t>受访者的配合度。</a:t>
              </a:r>
            </a:p>
            <a:p>
              <a:pPr marL="342900" indent="-342900"/>
              <a:r>
                <a:rPr lang="zh-CN" altLang="en-US" b="0">
                  <a:ea typeface="宋体" pitchFamily="2" charset="-122"/>
                </a:rPr>
                <a:t>涉及受访者对问卷的理解程度</a:t>
              </a:r>
            </a:p>
            <a:p>
              <a:pPr marL="342900" indent="-342900"/>
              <a:r>
                <a:rPr lang="zh-CN" altLang="en-US" b="0">
                  <a:ea typeface="宋体" pitchFamily="2" charset="-122"/>
                </a:rPr>
                <a:t>和对调查的接受程度。</a:t>
              </a:r>
            </a:p>
          </p:txBody>
        </p:sp>
      </p:grpSp>
      <p:sp>
        <p:nvSpPr>
          <p:cNvPr id="21514" name="文本框 162826"/>
          <p:cNvSpPr txBox="1">
            <a:spLocks noChangeArrowheads="1"/>
          </p:cNvSpPr>
          <p:nvPr/>
        </p:nvSpPr>
        <p:spPr bwMode="auto">
          <a:xfrm>
            <a:off x="3995936" y="3435846"/>
            <a:ext cx="52927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altLang="zh-CN" b="0" dirty="0">
                <a:ea typeface="宋体" pitchFamily="2" charset="-122"/>
              </a:rPr>
              <a:t>2. </a:t>
            </a:r>
            <a:r>
              <a:rPr lang="zh-CN" altLang="en-US" b="0" dirty="0">
                <a:ea typeface="宋体" pitchFamily="2" charset="-122"/>
              </a:rPr>
              <a:t>调查中的回答率。</a:t>
            </a:r>
          </a:p>
          <a:p>
            <a:pPr marL="342900" indent="-342900"/>
            <a:r>
              <a:rPr lang="zh-CN" altLang="en-US" b="0" dirty="0">
                <a:ea typeface="宋体" pitchFamily="2" charset="-122"/>
              </a:rPr>
              <a:t>回答率与采集数据方式有关，</a:t>
            </a:r>
          </a:p>
          <a:p>
            <a:pPr marL="342900" indent="-342900"/>
            <a:r>
              <a:rPr lang="zh-CN" altLang="en-US" b="0" dirty="0">
                <a:ea typeface="宋体" pitchFamily="2" charset="-122"/>
              </a:rPr>
              <a:t>与调查内容和问卷难度有关，</a:t>
            </a:r>
          </a:p>
          <a:p>
            <a:pPr marL="342900" indent="-342900"/>
            <a:r>
              <a:rPr lang="zh-CN" altLang="en-US" b="0" dirty="0">
                <a:ea typeface="宋体" pitchFamily="2" charset="-122"/>
              </a:rPr>
              <a:t>无回答的原因不同，对数据质量的影响也不同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标题 16384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dirty="0"/>
              <a:t>三．进度控制</a:t>
            </a:r>
          </a:p>
        </p:txBody>
      </p:sp>
      <p:sp>
        <p:nvSpPr>
          <p:cNvPr id="22530" name="文本占位符 163842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 smtClean="0">
                <a:ea typeface="宋体" pitchFamily="2" charset="-122"/>
              </a:rPr>
              <a:t>调查</a:t>
            </a:r>
            <a:r>
              <a:rPr lang="zh-CN" altLang="en-US" sz="2400" dirty="0" smtClean="0">
                <a:ea typeface="宋体" pitchFamily="2" charset="-122"/>
              </a:rPr>
              <a:t>进度具有规律性，一般情况下分为慢、快、慢三个不同节奏段。</a:t>
            </a:r>
          </a:p>
          <a:p>
            <a:r>
              <a:rPr lang="zh-CN" altLang="en-US" sz="2400" b="1" dirty="0" smtClean="0">
                <a:ea typeface="宋体" pitchFamily="2" charset="-122"/>
              </a:rPr>
              <a:t>第一阶段，</a:t>
            </a:r>
            <a:r>
              <a:rPr lang="zh-CN" altLang="en-US" sz="2400" dirty="0" smtClean="0">
                <a:ea typeface="宋体" pitchFamily="2" charset="-122"/>
              </a:rPr>
              <a:t>慢节奏。调查员需要熟悉问卷，总结访谈技巧，交流经验，进度安排可以慢些；</a:t>
            </a:r>
          </a:p>
          <a:p>
            <a:r>
              <a:rPr lang="zh-CN" altLang="en-US" sz="2400" b="1" dirty="0" smtClean="0">
                <a:ea typeface="宋体" pitchFamily="2" charset="-122"/>
              </a:rPr>
              <a:t>第二阶段，</a:t>
            </a:r>
            <a:r>
              <a:rPr lang="zh-CN" altLang="en-US" sz="2400" dirty="0" smtClean="0">
                <a:ea typeface="宋体" pitchFamily="2" charset="-122"/>
              </a:rPr>
              <a:t>快节奏。调查员已经熟悉情况，访谈技巧也提高，进度安排可以快些；</a:t>
            </a:r>
          </a:p>
          <a:p>
            <a:r>
              <a:rPr lang="zh-CN" altLang="en-US" sz="2400" b="1" dirty="0" smtClean="0">
                <a:ea typeface="宋体" pitchFamily="2" charset="-122"/>
              </a:rPr>
              <a:t>第三阶段，</a:t>
            </a:r>
            <a:r>
              <a:rPr lang="zh-CN" altLang="en-US" sz="2400" dirty="0" smtClean="0">
                <a:ea typeface="宋体" pitchFamily="2" charset="-122"/>
              </a:rPr>
              <a:t>慢节奏。调查接近尾声，会涉及调整配额、对有问题问卷进行补访，进度安排可以慢些。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 txBox="1">
            <a:spLocks/>
          </p:cNvSpPr>
          <p:nvPr/>
        </p:nvSpPr>
        <p:spPr>
          <a:xfrm>
            <a:off x="457200" y="1923677"/>
            <a:ext cx="8229600" cy="2670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skerville Old Face" pitchFamily="18" charset="0"/>
                <a:ea typeface="黑体" pitchFamily="49" charset="-122"/>
                <a:cs typeface="+mn-cs"/>
              </a:rPr>
              <a:t>Part  C</a:t>
            </a:r>
            <a:r>
              <a:rPr kumimoji="0" lang="zh-CN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 调查误差分析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24D3E-509C-45BF-9E4B-6FE82417FA10}" type="slidenum">
              <a:rPr lang="en-US" altLang="zh-CN"/>
              <a:pPr/>
              <a:t>16</a:t>
            </a:fld>
            <a:endParaRPr lang="en-US" altLang="zh-CN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dirty="0"/>
              <a:t>一、关于误差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AU" sz="4000" b="1">
                <a:latin typeface="Times New Roman" pitchFamily="18" charset="0"/>
              </a:rPr>
              <a:t>概念：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AU" sz="4000" b="1">
                <a:latin typeface="Times New Roman" pitchFamily="18" charset="0"/>
              </a:rPr>
              <a:t>   泛指原始数据及其统计指标与真实情况之间的差别。</a:t>
            </a:r>
            <a:r>
              <a:rPr lang="zh-CN" altLang="en-US" sz="4000" b="1"/>
              <a:t> </a:t>
            </a:r>
          </a:p>
          <a:p>
            <a:pPr>
              <a:lnSpc>
                <a:spcPct val="150000"/>
              </a:lnSpc>
            </a:pPr>
            <a:endParaRPr lang="en-US" altLang="zh-CN" sz="4000" b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7A32A-7E9B-41B6-9606-9E435CD0C391}" type="slidenum">
              <a:rPr lang="en-US" altLang="zh-CN"/>
              <a:pPr/>
              <a:t>17</a:t>
            </a:fld>
            <a:endParaRPr lang="en-US" altLang="zh-CN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AU" dirty="0"/>
              <a:t>误差类型以及减小误差的方法（1）</a:t>
            </a:r>
            <a:endParaRPr lang="zh-CN" alt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28750"/>
            <a:ext cx="8726488" cy="3543300"/>
          </a:xfrm>
        </p:spPr>
        <p:txBody>
          <a:bodyPr>
            <a:normAutofit fontScale="85000" lnSpcReduction="10000"/>
          </a:bodyPr>
          <a:lstStyle/>
          <a:p>
            <a:pPr marL="533400" indent="-5334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zh-CN" altLang="en-AU" b="1">
                <a:latin typeface="Times New Roman" pitchFamily="18" charset="0"/>
              </a:rPr>
              <a:t>个体变异：应在同质的基础上如实反映。</a:t>
            </a:r>
            <a:endParaRPr lang="zh-CN" altLang="en-AU" b="1"/>
          </a:p>
          <a:p>
            <a:pPr marL="533400" indent="-5334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zh-CN" altLang="en-AU" b="1">
                <a:latin typeface="Times New Roman" pitchFamily="18" charset="0"/>
              </a:rPr>
              <a:t>重复测量误差（测量偶然误差）：改进测定条件，可缩小这类误差，但不会消失。</a:t>
            </a:r>
            <a:endParaRPr lang="zh-CN" altLang="en-AU" b="1"/>
          </a:p>
          <a:p>
            <a:pPr marL="533400" indent="-5334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zh-CN" altLang="en-AU" b="1">
                <a:latin typeface="Times New Roman" pitchFamily="18" charset="0"/>
              </a:rPr>
              <a:t>系统误差：因某原因使原始数据一律偏大或偏小，影响指标与数据分布的准确性。实验研究中，由于仪器不准，试剂不纯，方法不对；现场调查中，调查者与被调查者都可引起。这类误差应当避免。</a:t>
            </a:r>
            <a:endParaRPr lang="zh-CN" altLang="en-AU" b="1"/>
          </a:p>
          <a:p>
            <a:pPr marL="533400" indent="-533400">
              <a:lnSpc>
                <a:spcPct val="110000"/>
              </a:lnSpc>
              <a:buFont typeface="Wingdings" pitchFamily="2" charset="2"/>
              <a:buAutoNum type="arabicPeriod"/>
            </a:pPr>
            <a:endParaRPr lang="en-US" altLang="zh-CN" b="1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503DD-DCEE-4948-B25A-F3B14B41975A}" type="slidenum">
              <a:rPr lang="en-US" altLang="zh-CN"/>
              <a:pPr/>
              <a:t>18</a:t>
            </a:fld>
            <a:endParaRPr lang="en-US" altLang="zh-CN"/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AU" dirty="0"/>
              <a:t>误差类型以及减小误差的方法（2）</a:t>
            </a:r>
            <a:endParaRPr lang="zh-CN" altLang="en-US" dirty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marL="609600" indent="-609600">
              <a:lnSpc>
                <a:spcPct val="110000"/>
              </a:lnSpc>
              <a:buFont typeface="Wingdings" pitchFamily="2" charset="2"/>
              <a:buNone/>
            </a:pPr>
            <a:r>
              <a:rPr lang="zh-CN" altLang="en-AU" sz="2800" b="1">
                <a:solidFill>
                  <a:schemeClr val="tx2"/>
                </a:solidFill>
                <a:latin typeface="Times New Roman" pitchFamily="18" charset="0"/>
              </a:rPr>
              <a:t>4 ．</a:t>
            </a:r>
            <a:r>
              <a:rPr lang="zh-CN" altLang="en-AU" sz="2800" b="1">
                <a:latin typeface="Times New Roman" pitchFamily="18" charset="0"/>
              </a:rPr>
              <a:t>抽样误差：因抽样而产生。</a:t>
            </a:r>
            <a:endParaRPr lang="zh-CN" altLang="en-AU" sz="2800" b="1"/>
          </a:p>
          <a:p>
            <a:pPr marL="609600" indent="-609600">
              <a:lnSpc>
                <a:spcPct val="110000"/>
              </a:lnSpc>
              <a:buFont typeface="Wingdings" pitchFamily="2" charset="2"/>
              <a:buNone/>
            </a:pPr>
            <a:r>
              <a:rPr lang="zh-CN" altLang="en-AU" sz="2800" b="1">
                <a:solidFill>
                  <a:schemeClr val="tx2"/>
                </a:solidFill>
                <a:latin typeface="Times New Roman" pitchFamily="18" charset="0"/>
              </a:rPr>
              <a:t>5 ．</a:t>
            </a:r>
            <a:r>
              <a:rPr lang="zh-CN" altLang="en-AU" sz="2800" b="1">
                <a:latin typeface="Times New Roman" pitchFamily="18" charset="0"/>
              </a:rPr>
              <a:t>统计误差：由于运用了某种统计方法而产生的误差（如运算中所取精密度、分组的粗细、 选择不同的统计方法等引起）。这类误差一般较小，处理得当，不致影响分析结果。</a:t>
            </a:r>
            <a:endParaRPr lang="zh-CN" altLang="en-AU" sz="2800" b="1"/>
          </a:p>
          <a:p>
            <a:pPr marL="609600" indent="-609600">
              <a:lnSpc>
                <a:spcPct val="110000"/>
              </a:lnSpc>
              <a:buFont typeface="Wingdings" pitchFamily="2" charset="2"/>
              <a:buNone/>
            </a:pPr>
            <a:r>
              <a:rPr lang="zh-CN" altLang="en-AU" sz="2800" b="1">
                <a:solidFill>
                  <a:schemeClr val="tx2"/>
                </a:solidFill>
                <a:latin typeface="Times New Roman" pitchFamily="18" charset="0"/>
              </a:rPr>
              <a:t>6 ． </a:t>
            </a:r>
            <a:r>
              <a:rPr lang="zh-CN" altLang="en-AU" sz="2800" b="1">
                <a:latin typeface="Times New Roman" pitchFamily="18" charset="0"/>
              </a:rPr>
              <a:t>过失误差：在调查、汇总、计算等过程中的过失造成的误差</a:t>
            </a:r>
            <a:r>
              <a:rPr lang="en-AU" altLang="zh-CN" sz="2800" b="1">
                <a:latin typeface="Times New Roman" pitchFamily="18" charset="0"/>
              </a:rPr>
              <a:t>。</a:t>
            </a:r>
            <a:r>
              <a:rPr lang="zh-CN" altLang="en-AU" sz="2800" b="1">
                <a:latin typeface="Times New Roman" pitchFamily="18" charset="0"/>
              </a:rPr>
              <a:t>这类误差影响大，必须严格防止。</a:t>
            </a:r>
            <a:endParaRPr lang="zh-CN" altLang="en-US" sz="2800" b="1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b="1" dirty="0" smtClean="0">
                <a:latin typeface="Baskerville Old Face" pitchFamily="18" charset="0"/>
              </a:rPr>
              <a:t>Walter A. </a:t>
            </a:r>
            <a:r>
              <a:rPr lang="en-US" altLang="zh-CN" b="1" dirty="0" err="1" smtClean="0">
                <a:latin typeface="Baskerville Old Face" pitchFamily="18" charset="0"/>
              </a:rPr>
              <a:t>Shewhart</a:t>
            </a:r>
            <a:endParaRPr lang="zh-CN" altLang="en-US" dirty="0">
              <a:latin typeface="Baskerville Old Face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6995120" cy="3394472"/>
          </a:xfrm>
        </p:spPr>
        <p:txBody>
          <a:bodyPr>
            <a:normAutofit fontScale="92500"/>
          </a:bodyPr>
          <a:lstStyle/>
          <a:p>
            <a:r>
              <a:rPr lang="en-US" altLang="zh-CN" dirty="0" smtClean="0"/>
              <a:t>1917 </a:t>
            </a:r>
            <a:r>
              <a:rPr lang="zh-CN" altLang="en-US" dirty="0" smtClean="0"/>
              <a:t>获加利福尼亚大学伯克利分校的物理学博士学位</a:t>
            </a:r>
          </a:p>
          <a:p>
            <a:r>
              <a:rPr lang="en-US" altLang="zh-CN" dirty="0" smtClean="0"/>
              <a:t>1918-1924 </a:t>
            </a:r>
            <a:r>
              <a:rPr lang="zh-CN" altLang="en-US" dirty="0" smtClean="0"/>
              <a:t> </a:t>
            </a:r>
            <a:r>
              <a:rPr lang="en-US" altLang="zh-CN" dirty="0" smtClean="0"/>
              <a:t>Western Electric</a:t>
            </a:r>
            <a:r>
              <a:rPr lang="zh-CN" altLang="en-US" dirty="0" smtClean="0"/>
              <a:t>）工程师</a:t>
            </a:r>
          </a:p>
          <a:p>
            <a:r>
              <a:rPr lang="en-US" altLang="zh-CN" dirty="0" smtClean="0"/>
              <a:t>1925-1956 </a:t>
            </a:r>
            <a:r>
              <a:rPr lang="zh-CN" altLang="en-US" dirty="0" smtClean="0"/>
              <a:t>贝尔试验室研究员</a:t>
            </a:r>
          </a:p>
          <a:p>
            <a:r>
              <a:rPr lang="en-US" altLang="zh-CN" dirty="0" smtClean="0"/>
              <a:t>Economic Control of Quality of Manufactured Product</a:t>
            </a:r>
            <a:r>
              <a:rPr lang="zh-CN" altLang="en-US" dirty="0" smtClean="0"/>
              <a:t> ， </a:t>
            </a:r>
            <a:r>
              <a:rPr lang="en-US" altLang="zh-CN" dirty="0" smtClean="0"/>
              <a:t>1931</a:t>
            </a:r>
            <a:r>
              <a:rPr lang="zh-CN" altLang="en-US" dirty="0" smtClean="0"/>
              <a:t>年出版。</a:t>
            </a:r>
          </a:p>
          <a:p>
            <a:endParaRPr lang="zh-CN" altLang="en-US" dirty="0"/>
          </a:p>
        </p:txBody>
      </p:sp>
      <p:pic>
        <p:nvPicPr>
          <p:cNvPr id="65538" name="Picture 2" descr="WalterShewhar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275606"/>
            <a:ext cx="1371600" cy="18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6EB63-EE29-4508-8083-FEA561A1E82F}" type="slidenum">
              <a:rPr lang="en-US" altLang="zh-CN"/>
              <a:pPr/>
              <a:t>20</a:t>
            </a:fld>
            <a:endParaRPr lang="en-US" altLang="zh-CN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457200"/>
            <a:ext cx="7793038" cy="857250"/>
          </a:xfrm>
        </p:spPr>
        <p:txBody>
          <a:bodyPr>
            <a:normAutofit/>
          </a:bodyPr>
          <a:lstStyle/>
          <a:p>
            <a:pPr algn="l"/>
            <a:r>
              <a:rPr lang="zh-CN" altLang="en-US" dirty="0"/>
              <a:t>误差两种主要类型（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13285"/>
            <a:ext cx="8726488" cy="334446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zh-CN" altLang="en-AU" b="1">
                <a:latin typeface="Times New Roman" pitchFamily="18" charset="0"/>
              </a:rPr>
              <a:t>1、随机误差（</a:t>
            </a:r>
            <a:r>
              <a:rPr lang="en-AU" altLang="zh-CN" b="1"/>
              <a:t>Random error</a:t>
            </a:r>
            <a:r>
              <a:rPr lang="en-AU" altLang="zh-CN" b="1">
                <a:latin typeface="Times New Roman" pitchFamily="18" charset="0"/>
              </a:rPr>
              <a:t>）：</a:t>
            </a:r>
            <a:r>
              <a:rPr lang="zh-CN" altLang="en-AU" b="1">
                <a:latin typeface="Times New Roman" pitchFamily="18" charset="0"/>
              </a:rPr>
              <a:t>主要来源于抽样；也可来自测量（由于偶然的机遇造成）。主要来源于抽样误差和随机测量误差。因为主要是抽样误差，故通常笼统称之为抽样误差（</a:t>
            </a:r>
            <a:r>
              <a:rPr lang="en-AU" altLang="zh-CN" b="1"/>
              <a:t>Sampling error</a:t>
            </a:r>
            <a:r>
              <a:rPr lang="en-AU" altLang="zh-CN" b="1">
                <a:latin typeface="Times New Roman" pitchFamily="18" charset="0"/>
              </a:rPr>
              <a:t>）。</a:t>
            </a:r>
            <a:endParaRPr lang="en-AU" altLang="zh-CN" b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E7F83-F8BD-4789-9AB2-531123287333}" type="slidenum">
              <a:rPr lang="en-US" altLang="zh-CN"/>
              <a:pPr/>
              <a:t>21</a:t>
            </a:fld>
            <a:endParaRPr lang="en-US" altLang="zh-CN"/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dirty="0"/>
              <a:t>一、误差两种主要类型（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05000"/>
              </a:lnSpc>
            </a:pPr>
            <a:r>
              <a:rPr lang="zh-CN" altLang="en-AU" sz="2800" b="1">
                <a:latin typeface="Times New Roman" pitchFamily="18" charset="0"/>
              </a:rPr>
              <a:t>2、</a:t>
            </a:r>
            <a:r>
              <a:rPr lang="zh-CN" altLang="en-AU" b="1">
                <a:latin typeface="Times New Roman" pitchFamily="18" charset="0"/>
              </a:rPr>
              <a:t>系统误差（</a:t>
            </a:r>
            <a:r>
              <a:rPr lang="en-AU" altLang="zh-CN" b="1"/>
              <a:t>Systematic error</a:t>
            </a:r>
            <a:r>
              <a:rPr lang="en-AU" altLang="zh-CN" b="1">
                <a:latin typeface="Times New Roman" pitchFamily="18" charset="0"/>
              </a:rPr>
              <a:t>）</a:t>
            </a:r>
            <a:r>
              <a:rPr lang="zh-CN" altLang="en-AU" b="1">
                <a:latin typeface="Times New Roman" pitchFamily="18" charset="0"/>
              </a:rPr>
              <a:t>或（偏差，</a:t>
            </a:r>
            <a:r>
              <a:rPr lang="en-AU" altLang="zh-CN" b="1"/>
              <a:t>Bias</a:t>
            </a:r>
            <a:r>
              <a:rPr lang="en-AU" altLang="zh-CN" b="1">
                <a:latin typeface="Times New Roman" pitchFamily="18" charset="0"/>
              </a:rPr>
              <a:t>）：</a:t>
            </a:r>
            <a:r>
              <a:rPr lang="zh-CN" altLang="en-AU" b="1">
                <a:latin typeface="Times New Roman" pitchFamily="18" charset="0"/>
              </a:rPr>
              <a:t>呈倾向性特征，即偏向一个方向，广泛存在于调查的各个环节。如调查员诱导式的提问，被调查者的特定心理状态，调查表的设计质量</a:t>
            </a:r>
            <a:r>
              <a:rPr lang="zh-CN" altLang="en-AU" b="1">
                <a:latin typeface="Times New Roman"/>
              </a:rPr>
              <a:t>……</a:t>
            </a:r>
            <a:r>
              <a:rPr lang="zh-CN" altLang="en-AU" b="1"/>
              <a:t>等均导致系统误差。系统误差虽不象抽样误差一样可以估计（或测量），但它可以控制，不过难度较大</a:t>
            </a:r>
            <a:r>
              <a:rPr lang="zh-CN" altLang="en-AU" sz="2800" b="1"/>
              <a:t>。</a:t>
            </a:r>
            <a:r>
              <a:rPr lang="zh-CN" altLang="en-US" sz="2800" b="1"/>
              <a:t> </a:t>
            </a:r>
          </a:p>
          <a:p>
            <a:pPr>
              <a:lnSpc>
                <a:spcPct val="105000"/>
              </a:lnSpc>
            </a:pPr>
            <a:endParaRPr lang="en-US" altLang="zh-CN" sz="2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C9BAD-6305-408A-97A8-28134A9E7371}" type="slidenum">
              <a:rPr lang="en-US" altLang="zh-CN"/>
              <a:pPr/>
              <a:t>22</a:t>
            </a:fld>
            <a:endParaRPr lang="en-US" altLang="zh-CN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AU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调查各环节可能出现的误差</a:t>
            </a:r>
            <a:r>
              <a:rPr lang="zh-CN" alt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 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838200" y="1485900"/>
            <a:ext cx="7391400" cy="3207544"/>
            <a:chOff x="-3" y="-3"/>
            <a:chExt cx="2943" cy="2694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0"/>
              <a:ext cx="2937" cy="2688"/>
              <a:chOff x="0" y="0"/>
              <a:chExt cx="2937" cy="2688"/>
            </a:xfrm>
          </p:grpSpPr>
          <p:grpSp>
            <p:nvGrpSpPr>
              <p:cNvPr id="4" name="Group 5"/>
              <p:cNvGrpSpPr>
                <a:grpSpLocks/>
              </p:cNvGrpSpPr>
              <p:nvPr/>
            </p:nvGrpSpPr>
            <p:grpSpPr bwMode="auto">
              <a:xfrm>
                <a:off x="0" y="0"/>
                <a:ext cx="1281" cy="384"/>
                <a:chOff x="0" y="0"/>
                <a:chExt cx="1281" cy="384"/>
              </a:xfrm>
            </p:grpSpPr>
            <p:sp>
              <p:nvSpPr>
                <p:cNvPr id="7174" name="Rectangle 6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1195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zh-CN" altLang="en-AU" sz="2800" b="1">
                      <a:latin typeface="Times New Roman" pitchFamily="18" charset="0"/>
                    </a:rPr>
                    <a:t>调查的各个环节</a:t>
                  </a:r>
                </a:p>
              </p:txBody>
            </p:sp>
            <p:sp>
              <p:nvSpPr>
                <p:cNvPr id="7175" name="Rectangle 7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281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" name="Group 8"/>
              <p:cNvGrpSpPr>
                <a:grpSpLocks/>
              </p:cNvGrpSpPr>
              <p:nvPr/>
            </p:nvGrpSpPr>
            <p:grpSpPr bwMode="auto">
              <a:xfrm>
                <a:off x="1281" y="0"/>
                <a:ext cx="1656" cy="384"/>
                <a:chOff x="1281" y="0"/>
                <a:chExt cx="1656" cy="384"/>
              </a:xfrm>
            </p:grpSpPr>
            <p:sp>
              <p:nvSpPr>
                <p:cNvPr id="7177" name="Rectangle 9"/>
                <p:cNvSpPr>
                  <a:spLocks noChangeArrowheads="1"/>
                </p:cNvSpPr>
                <p:nvPr/>
              </p:nvSpPr>
              <p:spPr bwMode="auto">
                <a:xfrm>
                  <a:off x="1324" y="0"/>
                  <a:ext cx="1570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zh-CN" altLang="en-AU" sz="2800" b="1">
                      <a:latin typeface="Times New Roman" pitchFamily="18" charset="0"/>
                    </a:rPr>
                    <a:t>产生的误差类型</a:t>
                  </a:r>
                </a:p>
              </p:txBody>
            </p:sp>
            <p:sp>
              <p:nvSpPr>
                <p:cNvPr id="7178" name="Rectangle 10"/>
                <p:cNvSpPr>
                  <a:spLocks noChangeArrowheads="1"/>
                </p:cNvSpPr>
                <p:nvPr/>
              </p:nvSpPr>
              <p:spPr bwMode="auto">
                <a:xfrm>
                  <a:off x="1281" y="0"/>
                  <a:ext cx="165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" name="Group 11"/>
              <p:cNvGrpSpPr>
                <a:grpSpLocks/>
              </p:cNvGrpSpPr>
              <p:nvPr/>
            </p:nvGrpSpPr>
            <p:grpSpPr bwMode="auto">
              <a:xfrm>
                <a:off x="0" y="384"/>
                <a:ext cx="1281" cy="384"/>
                <a:chOff x="0" y="384"/>
                <a:chExt cx="1281" cy="384"/>
              </a:xfrm>
            </p:grpSpPr>
            <p:sp>
              <p:nvSpPr>
                <p:cNvPr id="7180" name="Rectangle 12"/>
                <p:cNvSpPr>
                  <a:spLocks noChangeArrowheads="1"/>
                </p:cNvSpPr>
                <p:nvPr/>
              </p:nvSpPr>
              <p:spPr bwMode="auto">
                <a:xfrm>
                  <a:off x="43" y="384"/>
                  <a:ext cx="1195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zh-CN" altLang="en-AU" sz="2800" b="1">
                      <a:latin typeface="Times New Roman" pitchFamily="18" charset="0"/>
                    </a:rPr>
                    <a:t>调查设计</a:t>
                  </a:r>
                </a:p>
              </p:txBody>
            </p:sp>
            <p:sp>
              <p:nvSpPr>
                <p:cNvPr id="7181" name="Rectangle 13"/>
                <p:cNvSpPr>
                  <a:spLocks noChangeArrowheads="1"/>
                </p:cNvSpPr>
                <p:nvPr/>
              </p:nvSpPr>
              <p:spPr bwMode="auto">
                <a:xfrm>
                  <a:off x="0" y="384"/>
                  <a:ext cx="1281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7" name="Group 14"/>
              <p:cNvGrpSpPr>
                <a:grpSpLocks/>
              </p:cNvGrpSpPr>
              <p:nvPr/>
            </p:nvGrpSpPr>
            <p:grpSpPr bwMode="auto">
              <a:xfrm>
                <a:off x="1281" y="384"/>
                <a:ext cx="1656" cy="384"/>
                <a:chOff x="1281" y="384"/>
                <a:chExt cx="1656" cy="384"/>
              </a:xfrm>
            </p:grpSpPr>
            <p:sp>
              <p:nvSpPr>
                <p:cNvPr id="7183" name="Rectangle 15"/>
                <p:cNvSpPr>
                  <a:spLocks noChangeArrowheads="1"/>
                </p:cNvSpPr>
                <p:nvPr/>
              </p:nvSpPr>
              <p:spPr bwMode="auto">
                <a:xfrm>
                  <a:off x="1324" y="384"/>
                  <a:ext cx="1570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zh-CN" altLang="en-AU" sz="2800" b="1">
                      <a:latin typeface="Times New Roman" pitchFamily="18" charset="0"/>
                    </a:rPr>
                    <a:t>系统误差</a:t>
                  </a:r>
                </a:p>
              </p:txBody>
            </p:sp>
            <p:sp>
              <p:nvSpPr>
                <p:cNvPr id="7184" name="Rectangle 16"/>
                <p:cNvSpPr>
                  <a:spLocks noChangeArrowheads="1"/>
                </p:cNvSpPr>
                <p:nvPr/>
              </p:nvSpPr>
              <p:spPr bwMode="auto">
                <a:xfrm>
                  <a:off x="1281" y="384"/>
                  <a:ext cx="165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8" name="Group 17"/>
              <p:cNvGrpSpPr>
                <a:grpSpLocks/>
              </p:cNvGrpSpPr>
              <p:nvPr/>
            </p:nvGrpSpPr>
            <p:grpSpPr bwMode="auto">
              <a:xfrm>
                <a:off x="0" y="768"/>
                <a:ext cx="1281" cy="384"/>
                <a:chOff x="0" y="768"/>
                <a:chExt cx="1281" cy="384"/>
              </a:xfrm>
            </p:grpSpPr>
            <p:sp>
              <p:nvSpPr>
                <p:cNvPr id="7186" name="Rectangle 18"/>
                <p:cNvSpPr>
                  <a:spLocks noChangeArrowheads="1"/>
                </p:cNvSpPr>
                <p:nvPr/>
              </p:nvSpPr>
              <p:spPr bwMode="auto">
                <a:xfrm>
                  <a:off x="43" y="768"/>
                  <a:ext cx="1195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zh-CN" altLang="en-AU" sz="2800" b="1">
                      <a:latin typeface="Times New Roman" pitchFamily="18" charset="0"/>
                    </a:rPr>
                    <a:t>调查对象的确定</a:t>
                  </a:r>
                </a:p>
              </p:txBody>
            </p:sp>
            <p:sp>
              <p:nvSpPr>
                <p:cNvPr id="7187" name="Rectangle 19"/>
                <p:cNvSpPr>
                  <a:spLocks noChangeArrowheads="1"/>
                </p:cNvSpPr>
                <p:nvPr/>
              </p:nvSpPr>
              <p:spPr bwMode="auto">
                <a:xfrm>
                  <a:off x="0" y="768"/>
                  <a:ext cx="1281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" name="Group 20"/>
              <p:cNvGrpSpPr>
                <a:grpSpLocks/>
              </p:cNvGrpSpPr>
              <p:nvPr/>
            </p:nvGrpSpPr>
            <p:grpSpPr bwMode="auto">
              <a:xfrm>
                <a:off x="1281" y="768"/>
                <a:ext cx="1656" cy="384"/>
                <a:chOff x="1281" y="768"/>
                <a:chExt cx="1656" cy="384"/>
              </a:xfrm>
            </p:grpSpPr>
            <p:sp>
              <p:nvSpPr>
                <p:cNvPr id="7189" name="Rectangle 21"/>
                <p:cNvSpPr>
                  <a:spLocks noChangeArrowheads="1"/>
                </p:cNvSpPr>
                <p:nvPr/>
              </p:nvSpPr>
              <p:spPr bwMode="auto">
                <a:xfrm>
                  <a:off x="1324" y="768"/>
                  <a:ext cx="1570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zh-CN" altLang="en-AU" sz="2800" b="1">
                      <a:latin typeface="Times New Roman" pitchFamily="18" charset="0"/>
                    </a:rPr>
                    <a:t>系统误差</a:t>
                  </a:r>
                </a:p>
              </p:txBody>
            </p:sp>
            <p:sp>
              <p:nvSpPr>
                <p:cNvPr id="7190" name="Rectangle 22"/>
                <p:cNvSpPr>
                  <a:spLocks noChangeArrowheads="1"/>
                </p:cNvSpPr>
                <p:nvPr/>
              </p:nvSpPr>
              <p:spPr bwMode="auto">
                <a:xfrm>
                  <a:off x="1281" y="768"/>
                  <a:ext cx="165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" name="Group 23"/>
              <p:cNvGrpSpPr>
                <a:grpSpLocks/>
              </p:cNvGrpSpPr>
              <p:nvPr/>
            </p:nvGrpSpPr>
            <p:grpSpPr bwMode="auto">
              <a:xfrm>
                <a:off x="0" y="1152"/>
                <a:ext cx="1281" cy="384"/>
                <a:chOff x="0" y="1152"/>
                <a:chExt cx="1281" cy="384"/>
              </a:xfrm>
            </p:grpSpPr>
            <p:sp>
              <p:nvSpPr>
                <p:cNvPr id="7192" name="Rectangle 24"/>
                <p:cNvSpPr>
                  <a:spLocks noChangeArrowheads="1"/>
                </p:cNvSpPr>
                <p:nvPr/>
              </p:nvSpPr>
              <p:spPr bwMode="auto">
                <a:xfrm>
                  <a:off x="43" y="1152"/>
                  <a:ext cx="1195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zh-CN" altLang="en-AU" sz="2800" b="1">
                      <a:latin typeface="Times New Roman" pitchFamily="18" charset="0"/>
                    </a:rPr>
                    <a:t>抽取样本</a:t>
                  </a:r>
                </a:p>
              </p:txBody>
            </p:sp>
            <p:sp>
              <p:nvSpPr>
                <p:cNvPr id="7193" name="Rectangle 25"/>
                <p:cNvSpPr>
                  <a:spLocks noChangeArrowheads="1"/>
                </p:cNvSpPr>
                <p:nvPr/>
              </p:nvSpPr>
              <p:spPr bwMode="auto">
                <a:xfrm>
                  <a:off x="0" y="1152"/>
                  <a:ext cx="1281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1" name="Group 26"/>
              <p:cNvGrpSpPr>
                <a:grpSpLocks/>
              </p:cNvGrpSpPr>
              <p:nvPr/>
            </p:nvGrpSpPr>
            <p:grpSpPr bwMode="auto">
              <a:xfrm>
                <a:off x="1281" y="1152"/>
                <a:ext cx="1656" cy="384"/>
                <a:chOff x="1281" y="1152"/>
                <a:chExt cx="1656" cy="384"/>
              </a:xfrm>
            </p:grpSpPr>
            <p:sp>
              <p:nvSpPr>
                <p:cNvPr id="7195" name="Rectangle 27"/>
                <p:cNvSpPr>
                  <a:spLocks noChangeArrowheads="1"/>
                </p:cNvSpPr>
                <p:nvPr/>
              </p:nvSpPr>
              <p:spPr bwMode="auto">
                <a:xfrm>
                  <a:off x="1324" y="1152"/>
                  <a:ext cx="1570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zh-CN" altLang="en-AU" sz="2800" b="1">
                      <a:latin typeface="Times New Roman" pitchFamily="18" charset="0"/>
                    </a:rPr>
                    <a:t>抽样误差、系统误差</a:t>
                  </a:r>
                </a:p>
              </p:txBody>
            </p:sp>
            <p:sp>
              <p:nvSpPr>
                <p:cNvPr id="7196" name="Rectangle 28"/>
                <p:cNvSpPr>
                  <a:spLocks noChangeArrowheads="1"/>
                </p:cNvSpPr>
                <p:nvPr/>
              </p:nvSpPr>
              <p:spPr bwMode="auto">
                <a:xfrm>
                  <a:off x="1281" y="1152"/>
                  <a:ext cx="165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2" name="Group 29"/>
              <p:cNvGrpSpPr>
                <a:grpSpLocks/>
              </p:cNvGrpSpPr>
              <p:nvPr/>
            </p:nvGrpSpPr>
            <p:grpSpPr bwMode="auto">
              <a:xfrm>
                <a:off x="0" y="1536"/>
                <a:ext cx="1281" cy="384"/>
                <a:chOff x="0" y="1536"/>
                <a:chExt cx="1281" cy="384"/>
              </a:xfrm>
            </p:grpSpPr>
            <p:sp>
              <p:nvSpPr>
                <p:cNvPr id="7198" name="Rectangle 30"/>
                <p:cNvSpPr>
                  <a:spLocks noChangeArrowheads="1"/>
                </p:cNvSpPr>
                <p:nvPr/>
              </p:nvSpPr>
              <p:spPr bwMode="auto">
                <a:xfrm>
                  <a:off x="43" y="1536"/>
                  <a:ext cx="1195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zh-CN" altLang="en-AU" b="1">
                      <a:latin typeface="Times New Roman" pitchFamily="18" charset="0"/>
                    </a:rPr>
                    <a:t>调查员选择与培训</a:t>
                  </a:r>
                </a:p>
              </p:txBody>
            </p:sp>
            <p:sp>
              <p:nvSpPr>
                <p:cNvPr id="7199" name="Rectangle 31"/>
                <p:cNvSpPr>
                  <a:spLocks noChangeArrowheads="1"/>
                </p:cNvSpPr>
                <p:nvPr/>
              </p:nvSpPr>
              <p:spPr bwMode="auto">
                <a:xfrm>
                  <a:off x="0" y="1536"/>
                  <a:ext cx="1281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3" name="Group 32"/>
              <p:cNvGrpSpPr>
                <a:grpSpLocks/>
              </p:cNvGrpSpPr>
              <p:nvPr/>
            </p:nvGrpSpPr>
            <p:grpSpPr bwMode="auto">
              <a:xfrm>
                <a:off x="1281" y="1536"/>
                <a:ext cx="1656" cy="384"/>
                <a:chOff x="1281" y="1536"/>
                <a:chExt cx="1656" cy="384"/>
              </a:xfrm>
            </p:grpSpPr>
            <p:sp>
              <p:nvSpPr>
                <p:cNvPr id="7201" name="Rectangle 33"/>
                <p:cNvSpPr>
                  <a:spLocks noChangeArrowheads="1"/>
                </p:cNvSpPr>
                <p:nvPr/>
              </p:nvSpPr>
              <p:spPr bwMode="auto">
                <a:xfrm>
                  <a:off x="1324" y="1536"/>
                  <a:ext cx="1570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zh-CN" altLang="en-AU" sz="2800" b="1">
                      <a:latin typeface="Times New Roman" pitchFamily="18" charset="0"/>
                    </a:rPr>
                    <a:t>系统误差</a:t>
                  </a:r>
                </a:p>
              </p:txBody>
            </p:sp>
            <p:sp>
              <p:nvSpPr>
                <p:cNvPr id="7202" name="Rectangle 34"/>
                <p:cNvSpPr>
                  <a:spLocks noChangeArrowheads="1"/>
                </p:cNvSpPr>
                <p:nvPr/>
              </p:nvSpPr>
              <p:spPr bwMode="auto">
                <a:xfrm>
                  <a:off x="1281" y="1536"/>
                  <a:ext cx="165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" name="Group 35"/>
              <p:cNvGrpSpPr>
                <a:grpSpLocks/>
              </p:cNvGrpSpPr>
              <p:nvPr/>
            </p:nvGrpSpPr>
            <p:grpSpPr bwMode="auto">
              <a:xfrm>
                <a:off x="0" y="1920"/>
                <a:ext cx="1281" cy="384"/>
                <a:chOff x="0" y="1920"/>
                <a:chExt cx="1281" cy="384"/>
              </a:xfrm>
            </p:grpSpPr>
            <p:sp>
              <p:nvSpPr>
                <p:cNvPr id="7204" name="Rectangle 36"/>
                <p:cNvSpPr>
                  <a:spLocks noChangeArrowheads="1"/>
                </p:cNvSpPr>
                <p:nvPr/>
              </p:nvSpPr>
              <p:spPr bwMode="auto">
                <a:xfrm>
                  <a:off x="43" y="1920"/>
                  <a:ext cx="1195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zh-CN" altLang="en-AU" b="1">
                      <a:latin typeface="Times New Roman" pitchFamily="18" charset="0"/>
                    </a:rPr>
                    <a:t>调查询问、应答率</a:t>
                  </a:r>
                </a:p>
              </p:txBody>
            </p:sp>
            <p:sp>
              <p:nvSpPr>
                <p:cNvPr id="7205" name="Rectangle 37"/>
                <p:cNvSpPr>
                  <a:spLocks noChangeArrowheads="1"/>
                </p:cNvSpPr>
                <p:nvPr/>
              </p:nvSpPr>
              <p:spPr bwMode="auto">
                <a:xfrm>
                  <a:off x="0" y="1920"/>
                  <a:ext cx="1281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5" name="Group 38"/>
              <p:cNvGrpSpPr>
                <a:grpSpLocks/>
              </p:cNvGrpSpPr>
              <p:nvPr/>
            </p:nvGrpSpPr>
            <p:grpSpPr bwMode="auto">
              <a:xfrm>
                <a:off x="1281" y="1920"/>
                <a:ext cx="1656" cy="384"/>
                <a:chOff x="1281" y="1920"/>
                <a:chExt cx="1656" cy="384"/>
              </a:xfrm>
            </p:grpSpPr>
            <p:sp>
              <p:nvSpPr>
                <p:cNvPr id="7207" name="Rectangle 39"/>
                <p:cNvSpPr>
                  <a:spLocks noChangeArrowheads="1"/>
                </p:cNvSpPr>
                <p:nvPr/>
              </p:nvSpPr>
              <p:spPr bwMode="auto">
                <a:xfrm>
                  <a:off x="1324" y="1920"/>
                  <a:ext cx="1570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zh-CN" altLang="en-AU" b="1">
                      <a:latin typeface="Times New Roman" pitchFamily="18" charset="0"/>
                    </a:rPr>
                    <a:t>系统误差、随机测量误差</a:t>
                  </a:r>
                </a:p>
              </p:txBody>
            </p:sp>
            <p:sp>
              <p:nvSpPr>
                <p:cNvPr id="7208" name="Rectangle 40"/>
                <p:cNvSpPr>
                  <a:spLocks noChangeArrowheads="1"/>
                </p:cNvSpPr>
                <p:nvPr/>
              </p:nvSpPr>
              <p:spPr bwMode="auto">
                <a:xfrm>
                  <a:off x="1281" y="1920"/>
                  <a:ext cx="165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" name="Group 41"/>
              <p:cNvGrpSpPr>
                <a:grpSpLocks/>
              </p:cNvGrpSpPr>
              <p:nvPr/>
            </p:nvGrpSpPr>
            <p:grpSpPr bwMode="auto">
              <a:xfrm>
                <a:off x="0" y="2304"/>
                <a:ext cx="1281" cy="384"/>
                <a:chOff x="0" y="2304"/>
                <a:chExt cx="1281" cy="384"/>
              </a:xfrm>
            </p:grpSpPr>
            <p:sp>
              <p:nvSpPr>
                <p:cNvPr id="7210" name="Rectangle 42"/>
                <p:cNvSpPr>
                  <a:spLocks noChangeArrowheads="1"/>
                </p:cNvSpPr>
                <p:nvPr/>
              </p:nvSpPr>
              <p:spPr bwMode="auto">
                <a:xfrm>
                  <a:off x="43" y="2304"/>
                  <a:ext cx="1195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zh-CN" altLang="en-AU" sz="2800" b="1">
                      <a:latin typeface="Times New Roman" pitchFamily="18" charset="0"/>
                    </a:rPr>
                    <a:t>数据录入</a:t>
                  </a:r>
                </a:p>
              </p:txBody>
            </p:sp>
            <p:sp>
              <p:nvSpPr>
                <p:cNvPr id="7211" name="Rectangle 43"/>
                <p:cNvSpPr>
                  <a:spLocks noChangeArrowheads="1"/>
                </p:cNvSpPr>
                <p:nvPr/>
              </p:nvSpPr>
              <p:spPr bwMode="auto">
                <a:xfrm>
                  <a:off x="0" y="2304"/>
                  <a:ext cx="1281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7" name="Group 44"/>
              <p:cNvGrpSpPr>
                <a:grpSpLocks/>
              </p:cNvGrpSpPr>
              <p:nvPr/>
            </p:nvGrpSpPr>
            <p:grpSpPr bwMode="auto">
              <a:xfrm>
                <a:off x="1281" y="2304"/>
                <a:ext cx="1656" cy="384"/>
                <a:chOff x="1281" y="2304"/>
                <a:chExt cx="1656" cy="384"/>
              </a:xfrm>
            </p:grpSpPr>
            <p:sp>
              <p:nvSpPr>
                <p:cNvPr id="7213" name="Rectangle 45"/>
                <p:cNvSpPr>
                  <a:spLocks noChangeArrowheads="1"/>
                </p:cNvSpPr>
                <p:nvPr/>
              </p:nvSpPr>
              <p:spPr bwMode="auto">
                <a:xfrm>
                  <a:off x="1324" y="2304"/>
                  <a:ext cx="1570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zh-CN" altLang="en-AU" sz="2800" b="1">
                      <a:latin typeface="Times New Roman" pitchFamily="18" charset="0"/>
                    </a:rPr>
                    <a:t>随机误差</a:t>
                  </a:r>
                </a:p>
              </p:txBody>
            </p:sp>
            <p:sp>
              <p:nvSpPr>
                <p:cNvPr id="7214" name="Rectangle 46"/>
                <p:cNvSpPr>
                  <a:spLocks noChangeArrowheads="1"/>
                </p:cNvSpPr>
                <p:nvPr/>
              </p:nvSpPr>
              <p:spPr bwMode="auto">
                <a:xfrm>
                  <a:off x="1281" y="2304"/>
                  <a:ext cx="165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7215" name="Rectangle 47"/>
            <p:cNvSpPr>
              <a:spLocks noChangeArrowheads="1"/>
            </p:cNvSpPr>
            <p:nvPr/>
          </p:nvSpPr>
          <p:spPr bwMode="auto">
            <a:xfrm>
              <a:off x="-3" y="-3"/>
              <a:ext cx="2943" cy="2694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60873-B0D6-4ADC-B4BC-7F8C52B36D30}" type="slidenum">
              <a:rPr lang="en-US" altLang="zh-CN"/>
              <a:pPr/>
              <a:t>23</a:t>
            </a:fld>
            <a:endParaRPr lang="en-US" altLang="zh-CN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63154"/>
            <a:ext cx="8029575" cy="857250"/>
          </a:xfrm>
        </p:spPr>
        <p:txBody>
          <a:bodyPr>
            <a:normAutofit/>
          </a:bodyPr>
          <a:lstStyle/>
          <a:p>
            <a:pPr marL="1117600" indent="-1117600" algn="l"/>
            <a:r>
              <a:rPr lang="zh-CN" altLang="en-AU" dirty="0"/>
              <a:t>影响调查数据质量的因素</a:t>
            </a:r>
            <a:endParaRPr lang="zh-CN" alt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812800" indent="-812800">
              <a:lnSpc>
                <a:spcPct val="150000"/>
              </a:lnSpc>
            </a:pPr>
            <a:r>
              <a:rPr lang="zh-CN" altLang="en-AU" sz="3600" b="1" dirty="0" smtClean="0">
                <a:latin typeface="Times New Roman" pitchFamily="18" charset="0"/>
              </a:rPr>
              <a:t>调查</a:t>
            </a:r>
            <a:r>
              <a:rPr lang="zh-CN" altLang="en-AU" sz="3600" b="1" dirty="0">
                <a:latin typeface="Times New Roman" pitchFamily="18" charset="0"/>
              </a:rPr>
              <a:t>的内容</a:t>
            </a:r>
            <a:endParaRPr lang="zh-CN" altLang="en-AU" sz="3600" b="1" dirty="0"/>
          </a:p>
          <a:p>
            <a:pPr marL="812800" indent="-812800">
              <a:lnSpc>
                <a:spcPct val="150000"/>
              </a:lnSpc>
            </a:pPr>
            <a:r>
              <a:rPr lang="zh-CN" altLang="en-AU" sz="3600" b="1" dirty="0" smtClean="0">
                <a:latin typeface="Times New Roman" pitchFamily="18" charset="0"/>
              </a:rPr>
              <a:t>调查</a:t>
            </a:r>
            <a:r>
              <a:rPr lang="zh-CN" altLang="en-AU" sz="3600" b="1" dirty="0">
                <a:latin typeface="Times New Roman" pitchFamily="18" charset="0"/>
              </a:rPr>
              <a:t>的条件和环境</a:t>
            </a:r>
            <a:endParaRPr lang="zh-CN" altLang="en-AU" sz="3600" b="1" dirty="0"/>
          </a:p>
          <a:p>
            <a:pPr marL="812800" indent="-812800">
              <a:lnSpc>
                <a:spcPct val="150000"/>
              </a:lnSpc>
            </a:pPr>
            <a:r>
              <a:rPr lang="zh-CN" altLang="en-AU" sz="3600" b="1" dirty="0" smtClean="0">
                <a:latin typeface="Times New Roman" pitchFamily="18" charset="0"/>
              </a:rPr>
              <a:t>应答</a:t>
            </a:r>
            <a:r>
              <a:rPr lang="zh-CN" altLang="en-AU" sz="3600" b="1" dirty="0">
                <a:latin typeface="Times New Roman" pitchFamily="18" charset="0"/>
              </a:rPr>
              <a:t>者的特征</a:t>
            </a:r>
            <a:endParaRPr lang="zh-CN" altLang="en-AU" sz="3600" b="1" dirty="0"/>
          </a:p>
          <a:p>
            <a:pPr marL="812800" indent="-812800">
              <a:lnSpc>
                <a:spcPct val="150000"/>
              </a:lnSpc>
            </a:pPr>
            <a:r>
              <a:rPr lang="zh-CN" altLang="en-AU" sz="3600" b="1" dirty="0" smtClean="0">
                <a:latin typeface="Times New Roman" pitchFamily="18" charset="0"/>
              </a:rPr>
              <a:t>调查</a:t>
            </a:r>
            <a:r>
              <a:rPr lang="zh-CN" altLang="en-AU" sz="3600" b="1" dirty="0">
                <a:latin typeface="Times New Roman" pitchFamily="18" charset="0"/>
              </a:rPr>
              <a:t>员的特征</a:t>
            </a:r>
          </a:p>
          <a:p>
            <a:pPr marL="812800" indent="-812800">
              <a:lnSpc>
                <a:spcPct val="150000"/>
              </a:lnSpc>
              <a:buFont typeface="Wingdings" pitchFamily="2" charset="2"/>
              <a:buNone/>
            </a:pPr>
            <a:endParaRPr lang="zh-CN" altLang="en-AU" sz="36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A0368-5C29-447E-B25E-A34E12342250}" type="slidenum">
              <a:rPr lang="en-US" altLang="zh-CN"/>
              <a:pPr/>
              <a:t>24</a:t>
            </a:fld>
            <a:endParaRPr lang="en-US" altLang="zh-CN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11510"/>
            <a:ext cx="7793037" cy="857250"/>
          </a:xfrm>
        </p:spPr>
        <p:txBody>
          <a:bodyPr>
            <a:normAutofit/>
          </a:bodyPr>
          <a:lstStyle/>
          <a:p>
            <a:pPr algn="l"/>
            <a:r>
              <a:rPr lang="zh-CN" alt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二、</a:t>
            </a:r>
            <a:r>
              <a:rPr lang="zh-CN" altLang="en-AU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影响调查质量的有关因素</a:t>
            </a:r>
            <a:endParaRPr lang="zh-CN" altLang="en-US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3962400" y="1428750"/>
            <a:ext cx="2209800" cy="7429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AU" sz="2000" b="1">
                <a:latin typeface="Times New Roman" pitchFamily="18" charset="0"/>
              </a:rPr>
              <a:t>调查境况：时间、地点、社区（单位）的态度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457200" y="2571750"/>
            <a:ext cx="2057400" cy="13144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AU" sz="2000" b="1">
                <a:latin typeface="Times New Roman" pitchFamily="18" charset="0"/>
              </a:rPr>
              <a:t>调查员：</a:t>
            </a:r>
            <a:endParaRPr lang="zh-CN" altLang="en-AU" sz="2000" b="1"/>
          </a:p>
          <a:p>
            <a:pPr eaLnBrk="0" hangingPunct="0"/>
            <a:r>
              <a:rPr lang="zh-CN" altLang="en-AU" sz="2000" b="1">
                <a:latin typeface="Times New Roman" pitchFamily="18" charset="0"/>
              </a:rPr>
              <a:t>社会特征、</a:t>
            </a:r>
            <a:endParaRPr lang="zh-CN" altLang="en-AU" sz="2000" b="1"/>
          </a:p>
          <a:p>
            <a:pPr eaLnBrk="0" hangingPunct="0"/>
            <a:r>
              <a:rPr lang="zh-CN" altLang="en-AU" sz="2000" b="1">
                <a:latin typeface="Times New Roman" pitchFamily="18" charset="0"/>
              </a:rPr>
              <a:t>调查技术、</a:t>
            </a:r>
            <a:endParaRPr lang="zh-CN" altLang="en-AU" sz="2000" b="1"/>
          </a:p>
          <a:p>
            <a:pPr eaLnBrk="0" hangingPunct="0"/>
            <a:r>
              <a:rPr lang="zh-CN" altLang="en-AU" sz="2000" b="1">
                <a:latin typeface="Times New Roman" pitchFamily="18" charset="0"/>
              </a:rPr>
              <a:t>主观能动性、</a:t>
            </a:r>
          </a:p>
          <a:p>
            <a:pPr eaLnBrk="0" hangingPunct="0"/>
            <a:r>
              <a:rPr lang="zh-CN" altLang="en-AU" sz="2000" b="1">
                <a:latin typeface="Times New Roman" pitchFamily="18" charset="0"/>
              </a:rPr>
              <a:t>工作责任心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6705601" y="2686050"/>
            <a:ext cx="2130425" cy="71080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AU" sz="2000" b="1">
                <a:latin typeface="Times New Roman" pitchFamily="18" charset="0"/>
              </a:rPr>
              <a:t>应答者：</a:t>
            </a:r>
            <a:endParaRPr lang="zh-CN" altLang="en-AU" sz="2000" b="1"/>
          </a:p>
          <a:p>
            <a:pPr eaLnBrk="0" hangingPunct="0"/>
            <a:r>
              <a:rPr lang="zh-CN" altLang="en-AU" sz="2000" b="1">
                <a:latin typeface="Times New Roman" pitchFamily="18" charset="0"/>
              </a:rPr>
              <a:t>社会特征、回答意愿、回答能力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4038600" y="4057650"/>
            <a:ext cx="2209800" cy="7429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AU" sz="2000" b="1">
                <a:latin typeface="Times New Roman" pitchFamily="18" charset="0"/>
              </a:rPr>
              <a:t>研究内容：是否敏感问题、难度、是否有兴趣</a:t>
            </a:r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 flipH="1">
            <a:off x="1676400" y="1714500"/>
            <a:ext cx="2133600" cy="685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 flipV="1">
            <a:off x="2286000" y="1943100"/>
            <a:ext cx="1600200" cy="5143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 flipV="1">
            <a:off x="4876800" y="2286000"/>
            <a:ext cx="0" cy="1714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>
            <a:off x="3352800" y="2914650"/>
            <a:ext cx="2895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27" name="Line 11"/>
          <p:cNvSpPr>
            <a:spLocks noChangeShapeType="1"/>
          </p:cNvSpPr>
          <p:nvPr/>
        </p:nvSpPr>
        <p:spPr bwMode="auto">
          <a:xfrm flipH="1">
            <a:off x="3505200" y="3314700"/>
            <a:ext cx="2743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28" name="Line 12"/>
          <p:cNvSpPr>
            <a:spLocks noChangeShapeType="1"/>
          </p:cNvSpPr>
          <p:nvPr/>
        </p:nvSpPr>
        <p:spPr bwMode="auto">
          <a:xfrm flipH="1" flipV="1">
            <a:off x="2286000" y="4000500"/>
            <a:ext cx="160020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29" name="Line 13"/>
          <p:cNvSpPr>
            <a:spLocks noChangeShapeType="1"/>
          </p:cNvSpPr>
          <p:nvPr/>
        </p:nvSpPr>
        <p:spPr bwMode="auto">
          <a:xfrm flipV="1">
            <a:off x="6553200" y="3771900"/>
            <a:ext cx="1066800" cy="6286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30" name="Line 14"/>
          <p:cNvSpPr>
            <a:spLocks noChangeShapeType="1"/>
          </p:cNvSpPr>
          <p:nvPr/>
        </p:nvSpPr>
        <p:spPr bwMode="auto">
          <a:xfrm>
            <a:off x="6553200" y="1885950"/>
            <a:ext cx="1143000" cy="685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31" name="Line 15"/>
          <p:cNvSpPr>
            <a:spLocks noChangeShapeType="1"/>
          </p:cNvSpPr>
          <p:nvPr/>
        </p:nvSpPr>
        <p:spPr bwMode="auto">
          <a:xfrm flipH="1" flipV="1">
            <a:off x="6400800" y="2171700"/>
            <a:ext cx="76200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32" name="Rectangle 16"/>
          <p:cNvSpPr>
            <a:spLocks noChangeArrowheads="1"/>
          </p:cNvSpPr>
          <p:nvPr/>
        </p:nvSpPr>
        <p:spPr bwMode="auto">
          <a:xfrm>
            <a:off x="0" y="689372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6705600" y="3486150"/>
            <a:ext cx="2438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AU" sz="1000">
                <a:latin typeface="Times New Roman" pitchFamily="18" charset="0"/>
              </a:rPr>
              <a:t>  </a:t>
            </a:r>
            <a:r>
              <a:rPr lang="zh-CN" altLang="en-AU" sz="1600" b="1">
                <a:latin typeface="Times New Roman" pitchFamily="18" charset="0"/>
              </a:rPr>
              <a:t>（第三者参与）</a:t>
            </a:r>
            <a:endParaRPr lang="zh-CN" altLang="en-AU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F0D09-A3BC-4A26-9855-B731602EFE30}" type="slidenum">
              <a:rPr lang="en-US" altLang="zh-CN"/>
              <a:pPr/>
              <a:t>25</a:t>
            </a:fld>
            <a:endParaRPr lang="en-US" altLang="zh-CN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63154"/>
            <a:ext cx="8105775" cy="857250"/>
          </a:xfrm>
        </p:spPr>
        <p:txBody>
          <a:bodyPr>
            <a:normAutofit/>
          </a:bodyPr>
          <a:lstStyle/>
          <a:p>
            <a:pPr algn="l"/>
            <a:r>
              <a:rPr lang="en-US" altLang="zh-CN" dirty="0"/>
              <a:t>2.1 </a:t>
            </a:r>
            <a:r>
              <a:rPr lang="zh-CN" altLang="en-US" dirty="0"/>
              <a:t>调查内容对数据质量的影响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zh-CN" altLang="en-AU" sz="3600" b="1">
                <a:latin typeface="Times New Roman" pitchFamily="18" charset="0"/>
              </a:rPr>
              <a:t>调查内容的敏感性；</a:t>
            </a:r>
            <a:endParaRPr lang="zh-CN" altLang="en-AU" sz="3600" b="1"/>
          </a:p>
          <a:p>
            <a:pPr marL="609600" indent="-609600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zh-CN" altLang="en-AU" sz="3600" b="1">
                <a:latin typeface="Times New Roman" pitchFamily="18" charset="0"/>
              </a:rPr>
              <a:t>问题的难度；</a:t>
            </a:r>
            <a:endParaRPr lang="zh-CN" altLang="en-AU" sz="3600" b="1"/>
          </a:p>
          <a:p>
            <a:pPr marL="609600" indent="-609600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zh-CN" altLang="en-AU" sz="3600" b="1">
                <a:latin typeface="Times New Roman" pitchFamily="18" charset="0"/>
              </a:rPr>
              <a:t>问题的兴趣。</a:t>
            </a:r>
            <a:endParaRPr lang="zh-CN" altLang="en-US" sz="3600" b="1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02322-C03A-41C3-8EE5-CF431F18D663}" type="slidenum">
              <a:rPr lang="en-US" altLang="zh-CN"/>
              <a:pPr/>
              <a:t>26</a:t>
            </a:fld>
            <a:endParaRPr lang="en-US" altLang="zh-CN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63154"/>
            <a:ext cx="8105775" cy="857250"/>
          </a:xfrm>
        </p:spPr>
        <p:txBody>
          <a:bodyPr>
            <a:normAutofit/>
          </a:bodyPr>
          <a:lstStyle/>
          <a:p>
            <a:pPr algn="l"/>
            <a:r>
              <a:rPr lang="en-US" altLang="zh-CN" dirty="0"/>
              <a:t>2.2 </a:t>
            </a:r>
            <a:r>
              <a:rPr lang="zh-CN" altLang="en-US" dirty="0"/>
              <a:t>调查环境对数据质量的影响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160000"/>
              </a:lnSpc>
              <a:buFont typeface="Wingdings" pitchFamily="2" charset="2"/>
              <a:buAutoNum type="arabicPeriod"/>
            </a:pPr>
            <a:r>
              <a:rPr lang="zh-CN" altLang="en-AU" sz="3600" b="1">
                <a:latin typeface="Times New Roman" pitchFamily="18" charset="0"/>
              </a:rPr>
              <a:t>调查的开展时间；</a:t>
            </a:r>
            <a:endParaRPr lang="zh-CN" altLang="en-AU" sz="3600" b="1"/>
          </a:p>
          <a:p>
            <a:pPr marL="609600" indent="-609600">
              <a:lnSpc>
                <a:spcPct val="160000"/>
              </a:lnSpc>
              <a:buFont typeface="Wingdings" pitchFamily="2" charset="2"/>
              <a:buAutoNum type="arabicPeriod"/>
            </a:pPr>
            <a:r>
              <a:rPr lang="zh-CN" altLang="en-AU" sz="3600" b="1">
                <a:latin typeface="Times New Roman" pitchFamily="18" charset="0"/>
              </a:rPr>
              <a:t>调查地点；</a:t>
            </a:r>
            <a:endParaRPr lang="zh-CN" altLang="en-AU" sz="3600" b="1"/>
          </a:p>
          <a:p>
            <a:pPr marL="609600" indent="-609600">
              <a:lnSpc>
                <a:spcPct val="160000"/>
              </a:lnSpc>
              <a:buFont typeface="Wingdings" pitchFamily="2" charset="2"/>
              <a:buAutoNum type="arabicPeriod"/>
            </a:pPr>
            <a:r>
              <a:rPr lang="zh-CN" altLang="en-AU" sz="3600" b="1">
                <a:latin typeface="Times New Roman" pitchFamily="18" charset="0"/>
              </a:rPr>
              <a:t>被调查社区对调查的态度。</a:t>
            </a:r>
            <a:endParaRPr lang="zh-CN" altLang="en-US" sz="3600" b="1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6915A-12BD-46EC-BC3A-0A9511D252F7}" type="slidenum">
              <a:rPr lang="en-US" altLang="zh-CN"/>
              <a:pPr/>
              <a:t>27</a:t>
            </a:fld>
            <a:endParaRPr lang="en-US" altLang="zh-CN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63154"/>
            <a:ext cx="7953375" cy="857250"/>
          </a:xfrm>
        </p:spPr>
        <p:txBody>
          <a:bodyPr>
            <a:normAutofit/>
          </a:bodyPr>
          <a:lstStyle/>
          <a:p>
            <a:pPr algn="l"/>
            <a:r>
              <a:rPr lang="en-US" altLang="zh-CN" dirty="0"/>
              <a:t>2.3 </a:t>
            </a:r>
            <a:r>
              <a:rPr lang="zh-CN" altLang="en-US" dirty="0"/>
              <a:t>应答者对调查数据质量的影响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13285"/>
            <a:ext cx="8421688" cy="3115865"/>
          </a:xfrm>
        </p:spPr>
        <p:txBody>
          <a:bodyPr>
            <a:normAutofit fontScale="92500" lnSpcReduction="20000"/>
          </a:bodyPr>
          <a:lstStyle/>
          <a:p>
            <a:pPr marL="609600" indent="-6096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zh-CN" altLang="en-AU" b="1">
                <a:latin typeface="Times New Roman" pitchFamily="18" charset="0"/>
              </a:rPr>
              <a:t>应答者的社会特征；</a:t>
            </a:r>
            <a:endParaRPr lang="zh-CN" altLang="en-AU" b="1"/>
          </a:p>
          <a:p>
            <a:pPr marL="609600" indent="-6096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zh-CN" altLang="en-AU" b="1">
                <a:latin typeface="Times New Roman" pitchFamily="18" charset="0"/>
              </a:rPr>
              <a:t>应答者对入户访问的态度和合作程度；</a:t>
            </a:r>
            <a:endParaRPr lang="zh-CN" altLang="en-AU" b="1"/>
          </a:p>
          <a:p>
            <a:pPr marL="609600" indent="-6096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zh-CN" altLang="en-AU" b="1">
                <a:latin typeface="Times New Roman" pitchFamily="18" charset="0"/>
              </a:rPr>
              <a:t>应答者对提问的理解能力：如两周患病率的概念、慢性病的概念</a:t>
            </a:r>
            <a:endParaRPr lang="zh-CN" altLang="en-AU" b="1"/>
          </a:p>
          <a:p>
            <a:pPr marL="609600" indent="-6096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zh-CN" altLang="en-AU" b="1">
                <a:latin typeface="Times New Roman" pitchFamily="18" charset="0"/>
              </a:rPr>
              <a:t>应答者的回答能力及方式：礼貌偏误、迎合偏误、社会期望偏误、回答问题简单化。</a:t>
            </a:r>
            <a:endParaRPr lang="zh-CN" altLang="en-US" b="1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1E45-0617-4BE0-87C1-BDB8C76E32C5}" type="slidenum">
              <a:rPr lang="en-US" altLang="zh-CN"/>
              <a:pPr/>
              <a:t>28</a:t>
            </a:fld>
            <a:endParaRPr lang="en-US" altLang="zh-CN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483518"/>
            <a:ext cx="7953375" cy="857250"/>
          </a:xfrm>
        </p:spPr>
        <p:txBody>
          <a:bodyPr>
            <a:normAutofit/>
          </a:bodyPr>
          <a:lstStyle/>
          <a:p>
            <a:pPr algn="l"/>
            <a:r>
              <a:rPr lang="en-US" altLang="zh-CN" dirty="0"/>
              <a:t>2.4 </a:t>
            </a:r>
            <a:r>
              <a:rPr lang="zh-CN" altLang="en-US" dirty="0"/>
              <a:t>调查员对调查数据质量的影响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13285"/>
            <a:ext cx="8345488" cy="3115865"/>
          </a:xfrm>
        </p:spPr>
        <p:txBody>
          <a:bodyPr/>
          <a:lstStyle/>
          <a:p>
            <a:pPr marL="609600" indent="-609600">
              <a:lnSpc>
                <a:spcPct val="160000"/>
              </a:lnSpc>
              <a:buFont typeface="Wingdings" pitchFamily="2" charset="2"/>
              <a:buAutoNum type="arabicPeriod"/>
            </a:pPr>
            <a:r>
              <a:rPr lang="zh-CN" altLang="en-AU" sz="3600" b="1">
                <a:latin typeface="Times New Roman" pitchFamily="18" charset="0"/>
              </a:rPr>
              <a:t>调查员的社会特征；</a:t>
            </a:r>
            <a:endParaRPr lang="zh-CN" altLang="en-AU" sz="3600" b="1"/>
          </a:p>
          <a:p>
            <a:pPr marL="609600" indent="-609600">
              <a:lnSpc>
                <a:spcPct val="160000"/>
              </a:lnSpc>
              <a:buFont typeface="Wingdings" pitchFamily="2" charset="2"/>
              <a:buAutoNum type="arabicPeriod"/>
            </a:pPr>
            <a:r>
              <a:rPr lang="zh-CN" altLang="en-AU" sz="3600" b="1">
                <a:latin typeface="Times New Roman" pitchFamily="18" charset="0"/>
              </a:rPr>
              <a:t>调查技术的掌握程度；</a:t>
            </a:r>
          </a:p>
          <a:p>
            <a:pPr marL="609600" indent="-609600">
              <a:lnSpc>
                <a:spcPct val="160000"/>
              </a:lnSpc>
              <a:buFont typeface="Wingdings" pitchFamily="2" charset="2"/>
              <a:buAutoNum type="arabicPeriod"/>
            </a:pPr>
            <a:r>
              <a:rPr lang="zh-CN" altLang="en-AU" sz="3600" b="1">
                <a:latin typeface="Times New Roman" pitchFamily="18" charset="0"/>
              </a:rPr>
              <a:t>调查员的主观能动性和工作责任心。</a:t>
            </a:r>
            <a:r>
              <a:rPr lang="zh-CN" altLang="en-US" sz="3600" b="1"/>
              <a:t>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D6C02-AB5D-47DF-A09C-909670CA2AC0}" type="slidenum">
              <a:rPr lang="en-US" altLang="zh-CN"/>
              <a:pPr/>
              <a:t>29</a:t>
            </a:fld>
            <a:endParaRPr lang="en-US" altLang="zh-CN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dirty="0"/>
              <a:t>调查员可能产生的误差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13285"/>
            <a:ext cx="8269288" cy="3173015"/>
          </a:xfrm>
        </p:spPr>
        <p:txBody>
          <a:bodyPr>
            <a:normAutofit fontScale="85000" lnSpcReduction="20000"/>
          </a:bodyPr>
          <a:lstStyle/>
          <a:p>
            <a:pPr marL="609600" indent="-6096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zh-CN" altLang="en-AU" b="1">
                <a:latin typeface="Times New Roman" pitchFamily="18" charset="0"/>
              </a:rPr>
              <a:t>调查员的选择不符合调查要求；</a:t>
            </a:r>
            <a:endParaRPr lang="zh-CN" altLang="en-AU" b="1"/>
          </a:p>
          <a:p>
            <a:pPr marL="609600" indent="-6096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zh-CN" altLang="en-AU" b="1">
                <a:latin typeface="Times New Roman" pitchFamily="18" charset="0"/>
              </a:rPr>
              <a:t>调查时态度不好；</a:t>
            </a:r>
            <a:endParaRPr lang="zh-CN" altLang="en-AU" b="1"/>
          </a:p>
          <a:p>
            <a:pPr marL="609600" indent="-6096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zh-CN" altLang="en-AU" b="1">
                <a:latin typeface="Times New Roman" pitchFamily="18" charset="0"/>
              </a:rPr>
              <a:t>提问不正确或擅自改变原定问题；</a:t>
            </a:r>
            <a:endParaRPr lang="zh-CN" altLang="en-AU" b="1"/>
          </a:p>
          <a:p>
            <a:pPr marL="609600" indent="-6096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zh-CN" altLang="en-AU" b="1">
                <a:latin typeface="Times New Roman" pitchFamily="18" charset="0"/>
              </a:rPr>
              <a:t>提问时提出双重问题（一箭双雕）；</a:t>
            </a:r>
            <a:endParaRPr lang="zh-CN" altLang="en-AU" b="1"/>
          </a:p>
          <a:p>
            <a:pPr marL="609600" indent="-6096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zh-CN" altLang="en-AU" b="1">
                <a:latin typeface="Times New Roman" pitchFamily="18" charset="0"/>
              </a:rPr>
              <a:t>对被调者者进行诱导；</a:t>
            </a:r>
            <a:endParaRPr lang="zh-CN" altLang="en-AU" b="1"/>
          </a:p>
          <a:p>
            <a:pPr marL="609600" indent="-6096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zh-CN" altLang="en-AU" b="1">
                <a:latin typeface="Times New Roman" pitchFamily="18" charset="0"/>
              </a:rPr>
              <a:t>记录错误、漏记或者字迹不清。</a:t>
            </a:r>
            <a:endParaRPr lang="zh-CN" altLang="en-US" b="1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31F69-F150-4421-ACA4-99C8DAF2FCB3}" type="slidenum">
              <a:rPr lang="en-US" altLang="zh-CN"/>
              <a:pPr/>
              <a:t>30</a:t>
            </a:fld>
            <a:endParaRPr lang="en-US" altLang="zh-CN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117600" indent="-1117600" algn="l"/>
            <a:r>
              <a:rPr lang="zh-CN" altLang="en-US" dirty="0"/>
              <a:t>三、现场调查的质量控制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600" b="1" dirty="0" smtClean="0"/>
              <a:t>调查</a:t>
            </a:r>
            <a:r>
              <a:rPr lang="zh-CN" altLang="en-US" sz="3600" b="1" dirty="0"/>
              <a:t>准备阶段的质量控制方法</a:t>
            </a:r>
            <a:r>
              <a:rPr lang="zh-CN" altLang="en-US" sz="3600" b="1" dirty="0" smtClean="0"/>
              <a:t>；</a:t>
            </a:r>
            <a:endParaRPr lang="en-US" altLang="zh-CN" sz="3600" b="1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600" b="1" dirty="0" smtClean="0"/>
              <a:t>调查</a:t>
            </a:r>
            <a:r>
              <a:rPr lang="zh-CN" altLang="en-US" sz="3600" b="1" dirty="0"/>
              <a:t>实施阶段的质量控制方法</a:t>
            </a:r>
            <a:r>
              <a:rPr lang="zh-CN" altLang="en-US" sz="3600" b="1" dirty="0" smtClean="0"/>
              <a:t>；</a:t>
            </a:r>
            <a:endParaRPr lang="en-US" altLang="zh-CN" sz="3600" b="1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600" b="1" dirty="0" smtClean="0"/>
              <a:t>整理</a:t>
            </a:r>
            <a:r>
              <a:rPr lang="zh-CN" altLang="en-US" sz="3600" b="1" dirty="0"/>
              <a:t>资料阶段的质量控制方法</a:t>
            </a:r>
            <a:r>
              <a:rPr lang="zh-CN" altLang="en-US" sz="3600" b="1" dirty="0" smtClean="0"/>
              <a:t>；</a:t>
            </a:r>
            <a:endParaRPr lang="en-US" altLang="zh-CN" sz="3600" b="1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600" b="1" dirty="0" smtClean="0"/>
              <a:t>调查</a:t>
            </a:r>
            <a:r>
              <a:rPr lang="zh-CN" altLang="en-US" sz="3600" b="1" dirty="0"/>
              <a:t>质量控制结果与分析。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8B93B-5378-4088-9E72-B60D719AEF09}" type="slidenum">
              <a:rPr lang="en-US" altLang="zh-CN"/>
              <a:pPr/>
              <a:t>31</a:t>
            </a:fld>
            <a:endParaRPr lang="en-US" altLang="zh-CN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39502"/>
            <a:ext cx="8029575" cy="857250"/>
          </a:xfrm>
        </p:spPr>
        <p:txBody>
          <a:bodyPr>
            <a:normAutofit/>
          </a:bodyPr>
          <a:lstStyle/>
          <a:p>
            <a:pPr algn="l"/>
            <a:r>
              <a:rPr lang="en-US" altLang="zh-CN" dirty="0"/>
              <a:t>3.1 </a:t>
            </a:r>
            <a:r>
              <a:rPr lang="zh-CN" altLang="en-AU" dirty="0"/>
              <a:t>调查准备阶段的质量控制方法</a:t>
            </a:r>
            <a:endParaRPr lang="zh-CN" alt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275606"/>
            <a:ext cx="8574088" cy="3344465"/>
          </a:xfrm>
        </p:spPr>
        <p:txBody>
          <a:bodyPr>
            <a:noAutofit/>
          </a:bodyPr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zh-CN" altLang="en-AU" sz="2800" b="1" dirty="0"/>
              <a:t>确定调查对象：以实际居住人口为调查对象；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zh-CN" altLang="en-AU" sz="2800" b="1" dirty="0"/>
              <a:t>抽取有代表性的样本；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zh-CN" altLang="en-AU" sz="2800" b="1" dirty="0"/>
              <a:t>认真设计调查问卷：根据研究目的，设计专门的调查问卷。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zh-CN" altLang="en-AU" sz="2800" b="1" dirty="0"/>
              <a:t>调查员的选择与培训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zh-CN" altLang="en-AU" sz="2800" b="1" dirty="0"/>
              <a:t>组织试调查。</a:t>
            </a:r>
            <a:endParaRPr lang="zh-CN" altLang="en-US" sz="2800" b="1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4D32D-C4C1-466A-83B4-74EAE6B904E1}" type="slidenum">
              <a:rPr lang="en-US" altLang="zh-CN"/>
              <a:pPr/>
              <a:t>32</a:t>
            </a:fld>
            <a:endParaRPr lang="en-US" altLang="zh-CN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95486"/>
            <a:ext cx="7834064" cy="857250"/>
          </a:xfrm>
        </p:spPr>
        <p:txBody>
          <a:bodyPr>
            <a:normAutofit/>
          </a:bodyPr>
          <a:lstStyle/>
          <a:p>
            <a:pPr algn="l"/>
            <a:r>
              <a:rPr lang="zh-CN" altLang="en-US" dirty="0"/>
              <a:t>调查问卷设计中的质量控制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203598"/>
            <a:ext cx="8193088" cy="3230165"/>
          </a:xfrm>
        </p:spPr>
        <p:txBody>
          <a:bodyPr>
            <a:normAutofit fontScale="85000" lnSpcReduction="10000"/>
          </a:bodyPr>
          <a:lstStyle/>
          <a:p>
            <a:pPr marL="609600" indent="-6096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zh-CN" altLang="en-AU" b="1" dirty="0"/>
              <a:t>每个问题的意思明确，理解一致；</a:t>
            </a:r>
          </a:p>
          <a:p>
            <a:pPr marL="609600" indent="-6096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zh-CN" altLang="en-AU" b="1" dirty="0"/>
              <a:t>问题易懂，尽量口语化；</a:t>
            </a:r>
          </a:p>
          <a:p>
            <a:pPr marL="609600" indent="-6096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zh-CN" altLang="en-AU" b="1" dirty="0"/>
              <a:t>问题尽量采用封闭式，固定选择答案。</a:t>
            </a:r>
          </a:p>
          <a:p>
            <a:pPr marL="609600" indent="-6096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zh-CN" altLang="en-AU" b="1" dirty="0"/>
              <a:t>敏感问题要排在后面；</a:t>
            </a:r>
          </a:p>
          <a:p>
            <a:pPr marL="609600" indent="-6096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zh-CN" altLang="en-AU" b="1" dirty="0"/>
              <a:t>要有填表说明；</a:t>
            </a:r>
          </a:p>
          <a:p>
            <a:pPr marL="609600" indent="-6096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zh-CN" altLang="en-AU" b="1" dirty="0"/>
              <a:t>要有</a:t>
            </a:r>
            <a:r>
              <a:rPr lang="zh-CN" altLang="en-AU" b="1" dirty="0">
                <a:latin typeface="Times New Roman"/>
              </a:rPr>
              <a:t>“</a:t>
            </a:r>
            <a:r>
              <a:rPr lang="zh-CN" altLang="en-AU" b="1" dirty="0"/>
              <a:t>访问员记录</a:t>
            </a:r>
            <a:r>
              <a:rPr lang="zh-CN" altLang="en-AU" b="1" dirty="0">
                <a:latin typeface="Times New Roman"/>
              </a:rPr>
              <a:t>”</a:t>
            </a:r>
            <a:r>
              <a:rPr lang="zh-CN" altLang="en-AU" b="1" dirty="0"/>
              <a:t>、</a:t>
            </a:r>
            <a:r>
              <a:rPr lang="zh-CN" altLang="en-AU" b="1" dirty="0">
                <a:latin typeface="Times New Roman"/>
              </a:rPr>
              <a:t>“</a:t>
            </a:r>
            <a:r>
              <a:rPr lang="zh-CN" altLang="en-AU" b="1" dirty="0"/>
              <a:t>初审、复审者签名</a:t>
            </a:r>
            <a:r>
              <a:rPr lang="zh-CN" altLang="en-AU" b="1" dirty="0">
                <a:latin typeface="Times New Roman"/>
              </a:rPr>
              <a:t>”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477D6-804B-4912-ABA8-91C79D7E5FC7}" type="slidenum">
              <a:rPr lang="en-US" altLang="zh-CN"/>
              <a:pPr/>
              <a:t>33</a:t>
            </a:fld>
            <a:endParaRPr lang="en-US" altLang="zh-CN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dirty="0"/>
              <a:t>调查员的选择与培训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9913" y="1203598"/>
            <a:ext cx="8574087" cy="3230166"/>
          </a:xfrm>
        </p:spPr>
        <p:txBody>
          <a:bodyPr>
            <a:normAutofit fontScale="92500" lnSpcReduction="10000"/>
          </a:bodyPr>
          <a:lstStyle/>
          <a:p>
            <a:pPr marL="609600" indent="-609600">
              <a:lnSpc>
                <a:spcPct val="160000"/>
              </a:lnSpc>
              <a:buFont typeface="Wingdings" pitchFamily="2" charset="2"/>
              <a:buAutoNum type="arabicPeriod"/>
            </a:pPr>
            <a:r>
              <a:rPr lang="zh-CN" altLang="en-AU" b="1" dirty="0"/>
              <a:t>根据调查要求，选择适宜人选做调查员；</a:t>
            </a:r>
          </a:p>
          <a:p>
            <a:pPr marL="609600" indent="-609600">
              <a:lnSpc>
                <a:spcPct val="160000"/>
              </a:lnSpc>
              <a:buFont typeface="Wingdings" pitchFamily="2" charset="2"/>
              <a:buAutoNum type="arabicPeriod"/>
            </a:pPr>
            <a:r>
              <a:rPr lang="zh-CN" altLang="en-AU" b="1" dirty="0"/>
              <a:t>进行职业道德教育；</a:t>
            </a:r>
          </a:p>
          <a:p>
            <a:pPr marL="609600" indent="-609600">
              <a:lnSpc>
                <a:spcPct val="160000"/>
              </a:lnSpc>
              <a:buFont typeface="Wingdings" pitchFamily="2" charset="2"/>
              <a:buAutoNum type="arabicPeriod"/>
            </a:pPr>
            <a:r>
              <a:rPr lang="zh-CN" altLang="en-AU" b="1" dirty="0"/>
              <a:t>采用讲演、角色扮演、模拟训练培训合格</a:t>
            </a:r>
          </a:p>
          <a:p>
            <a:pPr marL="609600" indent="-609600">
              <a:lnSpc>
                <a:spcPct val="160000"/>
              </a:lnSpc>
              <a:buFont typeface="Wingdings" pitchFamily="2" charset="2"/>
              <a:buNone/>
            </a:pPr>
            <a:r>
              <a:rPr lang="zh-CN" altLang="en-AU" b="1" dirty="0"/>
              <a:t>    调查员。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87099-3A79-4358-9492-37490B351A64}" type="slidenum">
              <a:rPr lang="en-US" altLang="zh-CN"/>
              <a:pPr/>
              <a:t>34</a:t>
            </a:fld>
            <a:endParaRPr lang="en-US" altLang="zh-CN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AU" dirty="0"/>
              <a:t>调查员培训的要求</a:t>
            </a:r>
            <a:endParaRPr lang="zh-CN" altLang="en-US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31590"/>
            <a:ext cx="8497888" cy="3344465"/>
          </a:xfrm>
        </p:spPr>
        <p:txBody>
          <a:bodyPr>
            <a:normAutofit fontScale="92500" lnSpcReduction="10000"/>
          </a:bodyPr>
          <a:lstStyle/>
          <a:p>
            <a:pPr marL="609600" indent="-6096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zh-CN" altLang="en-AU" b="1" dirty="0">
                <a:latin typeface="Times New Roman" pitchFamily="18" charset="0"/>
              </a:rPr>
              <a:t>明确调查的目的和意义；</a:t>
            </a:r>
          </a:p>
          <a:p>
            <a:pPr marL="609600" indent="-6096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zh-CN" altLang="en-AU" b="1" dirty="0">
                <a:latin typeface="Times New Roman" pitchFamily="18" charset="0"/>
              </a:rPr>
              <a:t>了解调查设计的原则和方法；</a:t>
            </a:r>
          </a:p>
          <a:p>
            <a:pPr marL="609600" indent="-6096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zh-CN" altLang="en-AU" b="1" dirty="0">
                <a:latin typeface="Times New Roman" pitchFamily="18" charset="0"/>
              </a:rPr>
              <a:t>统一调查项目的含义和填写方法；</a:t>
            </a:r>
          </a:p>
          <a:p>
            <a:pPr marL="609600" indent="-6096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zh-CN" altLang="en-AU" b="1" dirty="0">
                <a:latin typeface="Times New Roman" pitchFamily="18" charset="0"/>
              </a:rPr>
              <a:t>了解调查员可能导致什么样的调查质量问题；</a:t>
            </a:r>
          </a:p>
          <a:p>
            <a:pPr marL="609600" indent="-6096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zh-CN" altLang="en-AU" b="1" dirty="0">
                <a:latin typeface="Times New Roman" pitchFamily="18" charset="0"/>
              </a:rPr>
              <a:t>掌握访问的程序；</a:t>
            </a:r>
          </a:p>
          <a:p>
            <a:pPr marL="609600" indent="-6096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zh-CN" altLang="en-AU" b="1" dirty="0">
                <a:latin typeface="Times New Roman" pitchFamily="18" charset="0"/>
              </a:rPr>
              <a:t>宣布现场调查的工作纪律。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F1BEA-E994-472E-8CC3-A597A043927A}" type="slidenum">
              <a:rPr lang="en-US" altLang="zh-CN"/>
              <a:pPr/>
              <a:t>35</a:t>
            </a:fld>
            <a:endParaRPr lang="en-US" altLang="zh-CN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AU" dirty="0"/>
              <a:t>调查员培训的内容和方式</a:t>
            </a:r>
            <a:endParaRPr lang="zh-CN" alt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28750"/>
            <a:ext cx="8382000" cy="33147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40000"/>
              </a:lnSpc>
            </a:pPr>
            <a:r>
              <a:rPr lang="zh-CN" altLang="en-AU" sz="2800" b="1">
                <a:latin typeface="Times New Roman" pitchFamily="18" charset="0"/>
              </a:rPr>
              <a:t>讲解调查目的和意义、调查的设计和抽样方法；</a:t>
            </a:r>
            <a:endParaRPr lang="zh-CN" altLang="en-AU" sz="2800" b="1"/>
          </a:p>
          <a:p>
            <a:pPr>
              <a:lnSpc>
                <a:spcPct val="140000"/>
              </a:lnSpc>
            </a:pPr>
            <a:r>
              <a:rPr lang="zh-CN" altLang="en-AU" sz="2800" b="1">
                <a:latin typeface="Times New Roman" pitchFamily="18" charset="0"/>
              </a:rPr>
              <a:t>讲解家庭调查的项目和调查方法；</a:t>
            </a:r>
            <a:endParaRPr lang="zh-CN" altLang="en-AU" sz="2800" b="1"/>
          </a:p>
          <a:p>
            <a:pPr>
              <a:lnSpc>
                <a:spcPct val="140000"/>
              </a:lnSpc>
            </a:pPr>
            <a:r>
              <a:rPr lang="zh-CN" altLang="en-AU" sz="2800" b="1">
                <a:latin typeface="Times New Roman" pitchFamily="18" charset="0"/>
              </a:rPr>
              <a:t>讲解机构调查的项目和调查方法；</a:t>
            </a:r>
            <a:endParaRPr lang="zh-CN" altLang="en-AU" sz="2800" b="1"/>
          </a:p>
          <a:p>
            <a:pPr>
              <a:lnSpc>
                <a:spcPct val="140000"/>
              </a:lnSpc>
            </a:pPr>
            <a:r>
              <a:rPr lang="zh-CN" altLang="en-AU" sz="2800" b="1">
                <a:latin typeface="Times New Roman" pitchFamily="18" charset="0"/>
              </a:rPr>
              <a:t>复习和熟悉家庭和机构调查的项目和调查方法；</a:t>
            </a:r>
            <a:endParaRPr lang="zh-CN" altLang="en-AU" sz="2800" b="1"/>
          </a:p>
          <a:p>
            <a:pPr>
              <a:lnSpc>
                <a:spcPct val="140000"/>
              </a:lnSpc>
            </a:pPr>
            <a:r>
              <a:rPr lang="zh-CN" altLang="en-AU" sz="2800" b="1">
                <a:latin typeface="Times New Roman" pitchFamily="18" charset="0"/>
              </a:rPr>
              <a:t>讲解现场调查的质量控制，宣布现场工作纪律；</a:t>
            </a:r>
            <a:endParaRPr lang="zh-CN" altLang="en-AU" sz="2800" b="1"/>
          </a:p>
          <a:p>
            <a:pPr>
              <a:lnSpc>
                <a:spcPct val="140000"/>
              </a:lnSpc>
            </a:pPr>
            <a:r>
              <a:rPr lang="zh-CN" altLang="en-AU" sz="2800" b="1">
                <a:latin typeface="Times New Roman" pitchFamily="18" charset="0"/>
              </a:rPr>
              <a:t>调查员的考核验收。</a:t>
            </a:r>
            <a:endParaRPr lang="zh-CN" altLang="en-US" sz="2800" b="1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5C4D5-3087-4DE7-8080-6B7D4DB35EE2}" type="slidenum">
              <a:rPr lang="en-US" altLang="zh-CN"/>
              <a:pPr/>
              <a:t>36</a:t>
            </a:fld>
            <a:endParaRPr lang="en-US" altLang="zh-CN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dirty="0"/>
              <a:t>调查员培训的主要内容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155000"/>
              </a:lnSpc>
              <a:buFont typeface="Wingdings" pitchFamily="2" charset="2"/>
              <a:buAutoNum type="arabicPeriod"/>
            </a:pPr>
            <a:r>
              <a:rPr lang="zh-CN" altLang="en-US" sz="3600" b="1"/>
              <a:t>调查员必须知道的信息；</a:t>
            </a:r>
          </a:p>
          <a:p>
            <a:pPr marL="609600" indent="-609600">
              <a:lnSpc>
                <a:spcPct val="155000"/>
              </a:lnSpc>
              <a:buFont typeface="Wingdings" pitchFamily="2" charset="2"/>
              <a:buAutoNum type="arabicPeriod"/>
            </a:pPr>
            <a:r>
              <a:rPr lang="zh-CN" altLang="en-US" sz="3600" b="1"/>
              <a:t>对调查员态度的培训；</a:t>
            </a:r>
          </a:p>
          <a:p>
            <a:pPr marL="609600" indent="-609600">
              <a:lnSpc>
                <a:spcPct val="155000"/>
              </a:lnSpc>
              <a:buFont typeface="Wingdings" pitchFamily="2" charset="2"/>
              <a:buAutoNum type="arabicPeriod"/>
            </a:pPr>
            <a:r>
              <a:rPr lang="zh-CN" altLang="en-US" sz="3600" b="1"/>
              <a:t>技术培训。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D29F3-8EDC-4F02-A74C-F3F30FE217AA}" type="slidenum">
              <a:rPr lang="en-US" altLang="zh-CN"/>
              <a:pPr/>
              <a:t>37</a:t>
            </a:fld>
            <a:endParaRPr lang="en-US" altLang="zh-CN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AU" dirty="0"/>
              <a:t>调查员必须知道的信息（1）</a:t>
            </a:r>
            <a:endParaRPr lang="zh-CN" alt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43050"/>
            <a:ext cx="8650288" cy="3429000"/>
          </a:xfrm>
        </p:spPr>
        <p:txBody>
          <a:bodyPr>
            <a:normAutofit fontScale="85000" lnSpcReduction="10000"/>
          </a:bodyPr>
          <a:lstStyle/>
          <a:p>
            <a:pPr marL="533400" indent="-5334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zh-CN" altLang="en-AU" b="1"/>
              <a:t>问题：为什么要做这次调查？调查员需要此信息调动积极性。</a:t>
            </a:r>
          </a:p>
          <a:p>
            <a:pPr marL="533400" indent="-5334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zh-CN" altLang="en-AU" b="1"/>
              <a:t>总体：培训应描述研究总体，使调查者了解将向什么人调查，以及选择这些人为调查对象的主要依据</a:t>
            </a:r>
          </a:p>
          <a:p>
            <a:pPr marL="533400" indent="-5334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zh-CN" altLang="en-AU" b="1"/>
              <a:t>主持者：调查员知道何人、什么单位主持这项调查</a:t>
            </a:r>
          </a:p>
          <a:p>
            <a:pPr marL="533400" indent="-533400">
              <a:buFont typeface="Wingdings" pitchFamily="2" charset="2"/>
              <a:buAutoNum type="arabicPeriod"/>
            </a:pPr>
            <a:endParaRPr lang="zh-CN" altLang="en-AU" b="1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60211-97B4-49D7-8470-18C9DACF3E21}" type="slidenum">
              <a:rPr lang="en-US" altLang="zh-CN"/>
              <a:pPr/>
              <a:t>38</a:t>
            </a:fld>
            <a:endParaRPr lang="en-US" altLang="zh-CN"/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AU" dirty="0"/>
              <a:t>调查员必须知道的信息（2）</a:t>
            </a:r>
            <a:endParaRPr lang="zh-CN" altLang="en-US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marL="609600" indent="-609600">
              <a:lnSpc>
                <a:spcPct val="125000"/>
              </a:lnSpc>
              <a:buFont typeface="Wingdings" pitchFamily="2" charset="2"/>
              <a:buNone/>
            </a:pPr>
            <a:r>
              <a:rPr lang="zh-CN" altLang="en-AU" sz="2800" b="1">
                <a:solidFill>
                  <a:schemeClr val="tx2"/>
                </a:solidFill>
              </a:rPr>
              <a:t>4．</a:t>
            </a:r>
            <a:r>
              <a:rPr lang="zh-CN" altLang="en-AU" b="1">
                <a:latin typeface="宋体" pitchFamily="2" charset="-122"/>
              </a:rPr>
              <a:t>现场调查基本知识：有关的现场调查基本知识。</a:t>
            </a:r>
          </a:p>
          <a:p>
            <a:pPr marL="609600" indent="-609600">
              <a:lnSpc>
                <a:spcPct val="125000"/>
              </a:lnSpc>
              <a:buFont typeface="Wingdings" pitchFamily="2" charset="2"/>
              <a:buNone/>
            </a:pPr>
            <a:r>
              <a:rPr lang="zh-CN" altLang="en-AU" b="1">
                <a:solidFill>
                  <a:schemeClr val="tx2"/>
                </a:solidFill>
                <a:latin typeface="宋体" pitchFamily="2" charset="-122"/>
              </a:rPr>
              <a:t>5 ．</a:t>
            </a:r>
            <a:r>
              <a:rPr lang="zh-CN" altLang="en-AU" b="1">
                <a:latin typeface="宋体" pitchFamily="2" charset="-122"/>
              </a:rPr>
              <a:t>抽样：使调查员了解如何抽样，调查过程中哪些行为会破坏样本的随机性。</a:t>
            </a:r>
          </a:p>
          <a:p>
            <a:pPr marL="609600" indent="-609600">
              <a:lnSpc>
                <a:spcPct val="125000"/>
              </a:lnSpc>
              <a:buFont typeface="Wingdings" pitchFamily="2" charset="2"/>
              <a:buNone/>
            </a:pPr>
            <a:r>
              <a:rPr lang="zh-CN" altLang="en-AU" b="1">
                <a:solidFill>
                  <a:schemeClr val="tx2"/>
                </a:solidFill>
                <a:latin typeface="宋体" pitchFamily="2" charset="-122"/>
              </a:rPr>
              <a:t>6</a:t>
            </a:r>
            <a:r>
              <a:rPr lang="zh-CN" altLang="en-AU" b="1">
                <a:latin typeface="宋体" pitchFamily="2" charset="-122"/>
              </a:rPr>
              <a:t> </a:t>
            </a:r>
            <a:r>
              <a:rPr lang="zh-CN" altLang="en-AU" b="1">
                <a:solidFill>
                  <a:schemeClr val="tx2"/>
                </a:solidFill>
                <a:latin typeface="宋体" pitchFamily="2" charset="-122"/>
              </a:rPr>
              <a:t>．</a:t>
            </a:r>
            <a:r>
              <a:rPr lang="zh-CN" altLang="en-AU" b="1">
                <a:latin typeface="宋体" pitchFamily="2" charset="-122"/>
              </a:rPr>
              <a:t>标准化：使调查员了解在现场必须有统一的、标准化的行动。如询问问题、记录均应标准化。</a:t>
            </a:r>
            <a:endParaRPr lang="zh-CN" altLang="en-US" b="1">
              <a:latin typeface="宋体" pitchFamily="2" charset="-122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CBEA1-7CCF-4ADA-9401-A0BA0E95485A}" type="slidenum">
              <a:rPr lang="en-US" altLang="zh-CN"/>
              <a:pPr/>
              <a:t>39</a:t>
            </a:fld>
            <a:endParaRPr lang="en-US" altLang="zh-CN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AU" dirty="0"/>
              <a:t>调查员必须知道的信息（3）</a:t>
            </a:r>
            <a:endParaRPr lang="zh-CN" altLang="en-US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13285"/>
            <a:ext cx="8269288" cy="3344465"/>
          </a:xfrm>
        </p:spPr>
        <p:txBody>
          <a:bodyPr>
            <a:normAutofit fontScale="85000" lnSpcReduction="10000"/>
          </a:bodyPr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 startAt="6"/>
            </a:pPr>
            <a:endParaRPr lang="zh-CN" altLang="en-AU" sz="2400" b="1"/>
          </a:p>
          <a:p>
            <a:pPr marL="609600" indent="-609600">
              <a:lnSpc>
                <a:spcPct val="135000"/>
              </a:lnSpc>
              <a:buFont typeface="Wingdings" pitchFamily="2" charset="2"/>
              <a:buNone/>
            </a:pPr>
            <a:r>
              <a:rPr lang="zh-CN" altLang="en-AU" sz="2400" b="1">
                <a:solidFill>
                  <a:schemeClr val="tx2"/>
                </a:solidFill>
              </a:rPr>
              <a:t>7．</a:t>
            </a:r>
            <a:r>
              <a:rPr lang="zh-CN" altLang="en-AU" b="1"/>
              <a:t>调查员偏误：使调查员了解自己行为所致的偏误。</a:t>
            </a:r>
          </a:p>
          <a:p>
            <a:pPr marL="609600" indent="-609600">
              <a:lnSpc>
                <a:spcPct val="135000"/>
              </a:lnSpc>
              <a:buFont typeface="Wingdings" pitchFamily="2" charset="2"/>
              <a:buNone/>
            </a:pPr>
            <a:r>
              <a:rPr lang="zh-CN" altLang="en-AU" b="1">
                <a:solidFill>
                  <a:schemeClr val="tx2"/>
                </a:solidFill>
              </a:rPr>
              <a:t>8．</a:t>
            </a:r>
            <a:r>
              <a:rPr lang="zh-CN" altLang="en-AU" b="1"/>
              <a:t>应答者的偏误：使调查员了解有应答者为讨好调查员，会发生伪造的答案。</a:t>
            </a:r>
          </a:p>
          <a:p>
            <a:pPr marL="609600" indent="-609600">
              <a:lnSpc>
                <a:spcPct val="135000"/>
              </a:lnSpc>
              <a:buFont typeface="Wingdings" pitchFamily="2" charset="2"/>
              <a:buNone/>
            </a:pPr>
            <a:r>
              <a:rPr lang="zh-CN" altLang="en-AU" b="1">
                <a:solidFill>
                  <a:schemeClr val="tx2"/>
                </a:solidFill>
              </a:rPr>
              <a:t>9．</a:t>
            </a:r>
            <a:r>
              <a:rPr lang="zh-CN" altLang="en-AU" b="1"/>
              <a:t>访问程序：掌握问卷及资料记录的程序。</a:t>
            </a:r>
          </a:p>
          <a:p>
            <a:pPr marL="609600" indent="-609600">
              <a:lnSpc>
                <a:spcPct val="135000"/>
              </a:lnSpc>
              <a:buFont typeface="Wingdings" pitchFamily="2" charset="2"/>
              <a:buNone/>
            </a:pPr>
            <a:r>
              <a:rPr lang="zh-CN" altLang="en-AU" b="1">
                <a:solidFill>
                  <a:schemeClr val="tx2"/>
                </a:solidFill>
              </a:rPr>
              <a:t>10 ．</a:t>
            </a:r>
            <a:r>
              <a:rPr lang="zh-CN" altLang="en-AU" b="1"/>
              <a:t>向调查员宣布时间要求、工作纪律等。</a:t>
            </a:r>
            <a:endParaRPr lang="zh-CN" altLang="en-US" b="1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5E167-5930-48A3-BA6B-5F1BF216408D}" type="slidenum">
              <a:rPr lang="en-US" altLang="zh-CN"/>
              <a:pPr/>
              <a:t>40</a:t>
            </a:fld>
            <a:endParaRPr lang="en-US" altLang="zh-CN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457200"/>
            <a:ext cx="7793038" cy="857250"/>
          </a:xfrm>
        </p:spPr>
        <p:txBody>
          <a:bodyPr>
            <a:normAutofit/>
          </a:bodyPr>
          <a:lstStyle/>
          <a:p>
            <a:pPr algn="l"/>
            <a:r>
              <a:rPr lang="zh-CN" altLang="en-AU" dirty="0"/>
              <a:t>对调查员态度的培训（1）</a:t>
            </a:r>
            <a:endParaRPr lang="zh-CN" alt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513285"/>
            <a:ext cx="8193088" cy="3287315"/>
          </a:xfrm>
        </p:spPr>
        <p:txBody>
          <a:bodyPr>
            <a:normAutofit fontScale="85000" lnSpcReduction="10000"/>
          </a:bodyPr>
          <a:lstStyle/>
          <a:p>
            <a:pPr marL="533400" indent="-533400">
              <a:lnSpc>
                <a:spcPct val="135000"/>
              </a:lnSpc>
              <a:buFont typeface="Wingdings" pitchFamily="2" charset="2"/>
              <a:buAutoNum type="arabicPeriod"/>
            </a:pPr>
            <a:r>
              <a:rPr lang="zh-CN" altLang="en-AU" b="1"/>
              <a:t>认识自己工作的重要性，强调本次调查的重要性，对社会、对人民将有何贡献。</a:t>
            </a:r>
          </a:p>
          <a:p>
            <a:pPr marL="533400" indent="-533400">
              <a:lnSpc>
                <a:spcPct val="135000"/>
              </a:lnSpc>
              <a:buFont typeface="Wingdings" pitchFamily="2" charset="2"/>
              <a:buAutoNum type="arabicPeriod"/>
            </a:pPr>
            <a:r>
              <a:rPr lang="zh-CN" altLang="en-AU" b="1"/>
              <a:t>强调必须按规定行动，强调偏误能导致资料无用，教育调查员懂得个人的</a:t>
            </a:r>
            <a:r>
              <a:rPr lang="zh-CN" altLang="en-AU" b="1">
                <a:latin typeface="Times New Roman"/>
              </a:rPr>
              <a:t>“</a:t>
            </a:r>
            <a:r>
              <a:rPr lang="zh-CN" altLang="en-AU" b="1"/>
              <a:t>经验</a:t>
            </a:r>
            <a:r>
              <a:rPr lang="zh-CN" altLang="en-AU" b="1">
                <a:latin typeface="Times New Roman"/>
              </a:rPr>
              <a:t>”</a:t>
            </a:r>
            <a:r>
              <a:rPr lang="zh-CN" altLang="en-AU" b="1"/>
              <a:t>与</a:t>
            </a:r>
            <a:r>
              <a:rPr lang="zh-CN" altLang="en-AU" b="1">
                <a:latin typeface="Times New Roman"/>
              </a:rPr>
              <a:t>“</a:t>
            </a:r>
            <a:r>
              <a:rPr lang="zh-CN" altLang="en-AU" b="1"/>
              <a:t>观察</a:t>
            </a:r>
            <a:r>
              <a:rPr lang="zh-CN" altLang="en-AU" b="1">
                <a:latin typeface="Times New Roman"/>
              </a:rPr>
              <a:t>”</a:t>
            </a:r>
            <a:r>
              <a:rPr lang="zh-CN" altLang="en-AU" b="1"/>
              <a:t>会使资料</a:t>
            </a:r>
            <a:r>
              <a:rPr lang="zh-CN" altLang="en-AU" b="1">
                <a:latin typeface="Times New Roman"/>
              </a:rPr>
              <a:t>“</a:t>
            </a:r>
            <a:r>
              <a:rPr lang="zh-CN" altLang="en-AU" b="1"/>
              <a:t>染色</a:t>
            </a:r>
            <a:r>
              <a:rPr lang="zh-CN" altLang="en-AU" b="1">
                <a:latin typeface="Times New Roman"/>
              </a:rPr>
              <a:t>”</a:t>
            </a:r>
            <a:r>
              <a:rPr lang="zh-CN" altLang="en-AU" b="1"/>
              <a:t>，从而影响调查质量。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01201-CD40-46F8-A92A-00380C73563A}" type="slidenum">
              <a:rPr lang="en-US" altLang="zh-CN"/>
              <a:pPr/>
              <a:t>41</a:t>
            </a:fld>
            <a:endParaRPr lang="en-US" altLang="zh-CN"/>
          </a:p>
        </p:txBody>
      </p:sp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AU" dirty="0"/>
              <a:t>对调查员态度的培训（2）</a:t>
            </a:r>
            <a:endParaRPr lang="zh-CN" altLang="en-US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609600" indent="-609600">
              <a:lnSpc>
                <a:spcPct val="140000"/>
              </a:lnSpc>
              <a:buFont typeface="Wingdings" pitchFamily="2" charset="2"/>
              <a:buNone/>
            </a:pPr>
            <a:r>
              <a:rPr lang="zh-CN" altLang="en-AU" b="1">
                <a:solidFill>
                  <a:schemeClr val="tx2"/>
                </a:solidFill>
              </a:rPr>
              <a:t>3．</a:t>
            </a:r>
            <a:r>
              <a:rPr lang="zh-CN" altLang="en-AU" b="1"/>
              <a:t>调查中不能激怒对方，必须尊重对方。</a:t>
            </a:r>
          </a:p>
          <a:p>
            <a:pPr marL="609600" indent="-609600">
              <a:lnSpc>
                <a:spcPct val="140000"/>
              </a:lnSpc>
              <a:buFont typeface="Wingdings" pitchFamily="2" charset="2"/>
              <a:buNone/>
            </a:pPr>
            <a:r>
              <a:rPr lang="zh-CN" altLang="en-AU" b="1">
                <a:solidFill>
                  <a:schemeClr val="tx2"/>
                </a:solidFill>
              </a:rPr>
              <a:t>4．</a:t>
            </a:r>
            <a:r>
              <a:rPr lang="zh-CN" altLang="en-AU" b="1"/>
              <a:t>任何情况下，不能与应答者争吵，要记住</a:t>
            </a:r>
            <a:r>
              <a:rPr lang="zh-CN" altLang="en-AU" b="1">
                <a:latin typeface="Times New Roman"/>
              </a:rPr>
              <a:t>“</a:t>
            </a:r>
            <a:r>
              <a:rPr lang="zh-CN" altLang="en-AU" b="1"/>
              <a:t>应答者就是调查员的顾客</a:t>
            </a:r>
            <a:r>
              <a:rPr lang="zh-CN" altLang="en-AU" b="1">
                <a:latin typeface="Times New Roman"/>
              </a:rPr>
              <a:t>”</a:t>
            </a:r>
            <a:r>
              <a:rPr lang="zh-CN" altLang="en-AU" b="1"/>
              <a:t>、</a:t>
            </a:r>
            <a:r>
              <a:rPr lang="zh-CN" altLang="en-AU" b="1">
                <a:latin typeface="Times New Roman"/>
              </a:rPr>
              <a:t>“</a:t>
            </a:r>
            <a:r>
              <a:rPr lang="zh-CN" altLang="en-AU" b="1"/>
              <a:t>顾客永远是正确的</a:t>
            </a:r>
            <a:r>
              <a:rPr lang="zh-CN" altLang="en-AU" b="1">
                <a:latin typeface="Times New Roman"/>
              </a:rPr>
              <a:t>”</a:t>
            </a:r>
            <a:r>
              <a:rPr lang="zh-CN" altLang="en-AU" b="1"/>
              <a:t>。</a:t>
            </a:r>
          </a:p>
          <a:p>
            <a:pPr marL="609600" indent="-609600">
              <a:lnSpc>
                <a:spcPct val="140000"/>
              </a:lnSpc>
              <a:buFont typeface="Wingdings" pitchFamily="2" charset="2"/>
              <a:buNone/>
            </a:pPr>
            <a:r>
              <a:rPr lang="zh-CN" altLang="en-AU" b="1">
                <a:solidFill>
                  <a:schemeClr val="tx2"/>
                </a:solidFill>
              </a:rPr>
              <a:t>5</a:t>
            </a:r>
            <a:r>
              <a:rPr lang="zh-CN" altLang="en-US" b="1">
                <a:solidFill>
                  <a:schemeClr val="tx2"/>
                </a:solidFill>
              </a:rPr>
              <a:t>．</a:t>
            </a:r>
            <a:r>
              <a:rPr lang="zh-CN" altLang="en-AU" b="1"/>
              <a:t>涉及私事必须为应答者保守秘密。</a:t>
            </a:r>
            <a:endParaRPr lang="zh-CN" altLang="en-US" b="1"/>
          </a:p>
          <a:p>
            <a:pPr marL="609600" indent="-609600">
              <a:lnSpc>
                <a:spcPct val="140000"/>
              </a:lnSpc>
            </a:pPr>
            <a:endParaRPr lang="en-US" altLang="zh-CN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FD030-4DE6-4474-8F9D-E91C8D00F106}" type="slidenum">
              <a:rPr lang="en-US" altLang="zh-CN"/>
              <a:pPr/>
              <a:t>42</a:t>
            </a:fld>
            <a:endParaRPr lang="en-US" altLang="zh-CN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AU" dirty="0"/>
              <a:t>调查员评价</a:t>
            </a:r>
            <a:endParaRPr lang="zh-CN" alt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203598"/>
            <a:ext cx="8229600" cy="32575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AU" sz="2800" b="1" dirty="0"/>
              <a:t>培训时评价：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AU" sz="2800" b="1" dirty="0"/>
              <a:t>  模拟考试差错率=填错格数/总格数 </a:t>
            </a:r>
            <a:r>
              <a:rPr lang="en-AU" altLang="zh-CN" sz="2800" b="1" dirty="0"/>
              <a:t>X 100% （</a:t>
            </a:r>
            <a:r>
              <a:rPr lang="zh-CN" altLang="en-AU" sz="2800" b="1" dirty="0"/>
              <a:t>应在5%以下）</a:t>
            </a:r>
          </a:p>
          <a:p>
            <a:pPr>
              <a:lnSpc>
                <a:spcPct val="150000"/>
              </a:lnSpc>
            </a:pPr>
            <a:r>
              <a:rPr lang="zh-CN" altLang="en-AU" sz="2800" b="1" dirty="0"/>
              <a:t>现场调查表现评价（调查合格率）</a:t>
            </a:r>
            <a:endParaRPr lang="zh-CN" altLang="en-US" sz="2800" b="1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0324B-976F-4B5F-B8DA-5C52C6734E3F}" type="slidenum">
              <a:rPr lang="en-US" altLang="zh-CN"/>
              <a:pPr/>
              <a:t>43</a:t>
            </a:fld>
            <a:endParaRPr lang="en-US" altLang="zh-CN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dirty="0"/>
              <a:t>入户</a:t>
            </a:r>
            <a:r>
              <a:rPr lang="zh-CN" altLang="en-AU" dirty="0"/>
              <a:t>调查的现场质量控制要点</a:t>
            </a:r>
            <a:endParaRPr lang="zh-CN" altLang="en-US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zh-CN" altLang="en-AU" sz="4000" b="1">
                <a:latin typeface="Times New Roman" pitchFamily="18" charset="0"/>
              </a:rPr>
              <a:t>组织领导</a:t>
            </a:r>
            <a:endParaRPr lang="zh-CN" altLang="en-AU" sz="4000" b="1"/>
          </a:p>
          <a:p>
            <a:pPr marL="609600" indent="-6096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zh-CN" altLang="en-AU" sz="4000" b="1">
                <a:latin typeface="Times New Roman" pitchFamily="18" charset="0"/>
              </a:rPr>
              <a:t>组成调查队伍</a:t>
            </a:r>
            <a:endParaRPr lang="zh-CN" altLang="en-AU" sz="4000" b="1"/>
          </a:p>
          <a:p>
            <a:pPr marL="609600" indent="-6096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zh-CN" altLang="en-AU" sz="4000" b="1">
                <a:latin typeface="Times New Roman" pitchFamily="18" charset="0"/>
              </a:rPr>
              <a:t>进行严格正规的调查员培训</a:t>
            </a:r>
          </a:p>
          <a:p>
            <a:pPr marL="609600" indent="-6096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zh-CN" altLang="en-AU" sz="4000" b="1">
                <a:latin typeface="Times New Roman" pitchFamily="18" charset="0"/>
              </a:rPr>
              <a:t>建立调查质量的核查制度</a:t>
            </a:r>
            <a:endParaRPr lang="zh-CN" altLang="en-US" sz="4000" b="1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7F356-6D34-4531-88DB-8CB769F496B1}" type="slidenum">
              <a:rPr lang="en-US" altLang="zh-CN"/>
              <a:pPr/>
              <a:t>44</a:t>
            </a:fld>
            <a:endParaRPr lang="en-US" altLang="zh-CN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AU" dirty="0"/>
              <a:t>调查质量的核查制度</a:t>
            </a:r>
            <a:endParaRPr lang="zh-CN" altLang="en-US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zh-CN" altLang="en-AU" sz="4000" b="1">
                <a:latin typeface="Times New Roman" pitchFamily="18" charset="0"/>
              </a:rPr>
              <a:t>调查员自查；</a:t>
            </a:r>
          </a:p>
          <a:p>
            <a:pPr marL="609600" indent="-609600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zh-CN" altLang="en-AU" sz="4000" b="1">
                <a:latin typeface="Times New Roman" pitchFamily="18" charset="0"/>
              </a:rPr>
              <a:t>调查指导员的审核；</a:t>
            </a:r>
          </a:p>
          <a:p>
            <a:pPr marL="609600" indent="-609600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zh-CN" altLang="en-AU" sz="4000" b="1">
                <a:latin typeface="Times New Roman" pitchFamily="18" charset="0"/>
              </a:rPr>
              <a:t>调查质量复核。</a:t>
            </a:r>
            <a:endParaRPr lang="zh-CN" altLang="en-US" sz="4000" b="1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B0BB0-C226-4017-ACD0-63FC170C3675}" type="slidenum">
              <a:rPr lang="en-US" altLang="zh-CN"/>
              <a:pPr/>
              <a:t>45</a:t>
            </a:fld>
            <a:endParaRPr lang="en-US" altLang="zh-CN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AU" dirty="0"/>
              <a:t>现场工作准则--调查员准备</a:t>
            </a:r>
            <a:endParaRPr lang="zh-CN" altLang="en-US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609600" indent="-609600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zh-CN" altLang="en-AU" sz="3600" b="1">
                <a:latin typeface="Times New Roman" pitchFamily="18" charset="0"/>
              </a:rPr>
              <a:t>宣传解释；</a:t>
            </a:r>
          </a:p>
          <a:p>
            <a:pPr marL="609600" indent="-609600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zh-CN" altLang="en-AU" sz="3600" b="1">
                <a:latin typeface="Times New Roman" pitchFamily="18" charset="0"/>
              </a:rPr>
              <a:t>调查培训；</a:t>
            </a:r>
          </a:p>
          <a:p>
            <a:pPr marL="609600" indent="-609600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zh-CN" altLang="en-AU" sz="3600" b="1">
                <a:latin typeface="Times New Roman" pitchFamily="18" charset="0"/>
              </a:rPr>
              <a:t>预约调查；</a:t>
            </a:r>
          </a:p>
          <a:p>
            <a:pPr marL="609600" indent="-609600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zh-CN" altLang="en-AU" sz="3600" b="1">
                <a:latin typeface="Times New Roman" pitchFamily="18" charset="0"/>
              </a:rPr>
              <a:t>准备重访。</a:t>
            </a:r>
            <a:endParaRPr lang="zh-CN" altLang="en-AU" sz="3600" b="1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D18A-E12C-4C3A-85EB-97B0CC8169B3}" type="slidenum">
              <a:rPr lang="en-US" altLang="zh-CN"/>
              <a:pPr/>
              <a:t>46</a:t>
            </a:fld>
            <a:endParaRPr lang="en-US" altLang="zh-CN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dirty="0"/>
              <a:t>入户调查的工作准则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13285"/>
            <a:ext cx="8345488" cy="3287315"/>
          </a:xfrm>
        </p:spPr>
        <p:txBody>
          <a:bodyPr>
            <a:normAutofit fontScale="92500" lnSpcReduction="20000"/>
          </a:bodyPr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CN" altLang="en-AU" sz="3600" b="1">
                <a:latin typeface="Times New Roman" pitchFamily="18" charset="0"/>
              </a:rPr>
              <a:t>确定应答者；</a:t>
            </a:r>
            <a:endParaRPr lang="zh-CN" altLang="en-AU" sz="3600" b="1"/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CN" altLang="en-AU" sz="3600" b="1">
                <a:latin typeface="Times New Roman" pitchFamily="18" charset="0"/>
              </a:rPr>
              <a:t>保持中立，避免诱导和臆测；</a:t>
            </a:r>
            <a:endParaRPr lang="zh-CN" altLang="en-AU" sz="3600" b="1"/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CN" altLang="en-AU" sz="3600" b="1">
                <a:latin typeface="Times New Roman" pitchFamily="18" charset="0"/>
              </a:rPr>
              <a:t>注意访问环境；</a:t>
            </a:r>
            <a:endParaRPr lang="zh-CN" altLang="en-AU" sz="3600" b="1"/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CN" altLang="en-AU" sz="3600" b="1">
                <a:latin typeface="Times New Roman" pitchFamily="18" charset="0"/>
              </a:rPr>
              <a:t>按程序进行；</a:t>
            </a:r>
            <a:endParaRPr lang="zh-CN" altLang="en-AU" sz="3600" b="1"/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CN" altLang="en-AU" sz="3600" b="1">
                <a:latin typeface="Times New Roman" pitchFamily="18" charset="0"/>
              </a:rPr>
              <a:t>不谈无关问题；</a:t>
            </a:r>
            <a:endParaRPr lang="zh-CN" altLang="en-AU" sz="3600" b="1"/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CN" altLang="en-AU" sz="3600" b="1">
                <a:latin typeface="Times New Roman" pitchFamily="18" charset="0"/>
              </a:rPr>
              <a:t>核对调查对象；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CN" altLang="en-AU" sz="3600" b="1">
                <a:latin typeface="Times New Roman" pitchFamily="18" charset="0"/>
              </a:rPr>
              <a:t>重视重点项目</a:t>
            </a:r>
            <a:r>
              <a:rPr lang="zh-CN" altLang="en-AU" b="1">
                <a:latin typeface="Times New Roman" pitchFamily="18" charset="0"/>
              </a:rPr>
              <a:t>。</a:t>
            </a:r>
            <a:r>
              <a:rPr lang="zh-CN" altLang="en-US" b="1"/>
              <a:t>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557E2-3E01-429F-9A8D-88EEC53CB164}" type="slidenum">
              <a:rPr lang="en-US" altLang="zh-CN"/>
              <a:pPr/>
              <a:t>47</a:t>
            </a:fld>
            <a:endParaRPr lang="en-US" altLang="zh-CN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39502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zh-CN" altLang="en-US" dirty="0"/>
              <a:t>完成调查后的工作准则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419622"/>
            <a:ext cx="7772400" cy="3086100"/>
          </a:xfrm>
        </p:spPr>
        <p:txBody>
          <a:bodyPr>
            <a:normAutofit/>
          </a:bodyPr>
          <a:lstStyle/>
          <a:p>
            <a:pPr marL="609600" indent="-609600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zh-CN" altLang="en-AU" b="1" dirty="0">
                <a:latin typeface="Times New Roman" pitchFamily="18" charset="0"/>
              </a:rPr>
              <a:t>调查员自查，封面、调查对象、主表与副表，逻辑关系、填写方式；</a:t>
            </a:r>
            <a:endParaRPr lang="zh-CN" altLang="en-AU" b="1" dirty="0"/>
          </a:p>
          <a:p>
            <a:pPr marL="609600" indent="-609600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zh-CN" altLang="en-AU" b="1" dirty="0">
                <a:latin typeface="Times New Roman" pitchFamily="18" charset="0"/>
              </a:rPr>
              <a:t>填写访问记录。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7A3B4-C363-4FFE-AFE4-47616EE9737C}" type="slidenum">
              <a:rPr lang="en-US" altLang="zh-CN"/>
              <a:pPr/>
              <a:t>48</a:t>
            </a:fld>
            <a:endParaRPr lang="en-US" altLang="zh-CN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AU" dirty="0"/>
              <a:t>对特殊情况的处理准则</a:t>
            </a:r>
            <a:endParaRPr lang="zh-CN" altLang="en-US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zh-CN" altLang="en-AU" sz="3600" b="1">
                <a:latin typeface="Times New Roman" pitchFamily="18" charset="0"/>
              </a:rPr>
              <a:t>住户迁移，新迁户的调查；</a:t>
            </a:r>
            <a:endParaRPr lang="zh-CN" altLang="en-AU" sz="3600" b="1"/>
          </a:p>
          <a:p>
            <a:pPr>
              <a:lnSpc>
                <a:spcPct val="150000"/>
              </a:lnSpc>
            </a:pPr>
            <a:r>
              <a:rPr lang="zh-CN" altLang="en-AU" sz="3600" b="1">
                <a:latin typeface="Times New Roman" pitchFamily="18" charset="0"/>
              </a:rPr>
              <a:t>对拒绝回答的处理；</a:t>
            </a:r>
            <a:endParaRPr lang="zh-CN" altLang="en-AU" sz="3600" b="1"/>
          </a:p>
          <a:p>
            <a:pPr>
              <a:lnSpc>
                <a:spcPct val="150000"/>
              </a:lnSpc>
            </a:pPr>
            <a:r>
              <a:rPr lang="zh-CN" altLang="en-AU" sz="3600" b="1">
                <a:latin typeface="Times New Roman" pitchFamily="18" charset="0"/>
              </a:rPr>
              <a:t>对被调查家庭无人的处理；</a:t>
            </a:r>
            <a:endParaRPr lang="zh-CN" altLang="en-AU" sz="3600" b="1"/>
          </a:p>
          <a:p>
            <a:pPr>
              <a:lnSpc>
                <a:spcPct val="150000"/>
              </a:lnSpc>
            </a:pPr>
            <a:r>
              <a:rPr lang="zh-CN" altLang="en-AU" sz="3600" b="1">
                <a:latin typeface="Times New Roman" pitchFamily="18" charset="0"/>
              </a:rPr>
              <a:t>其它情况的处理。</a:t>
            </a:r>
            <a:endParaRPr lang="zh-CN" altLang="en-US" sz="3600" b="1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46568-0216-41A9-BBAD-CD9F4AA6324B}" type="slidenum">
              <a:rPr lang="en-US" altLang="zh-CN"/>
              <a:pPr/>
              <a:t>49</a:t>
            </a:fld>
            <a:endParaRPr lang="en-US" altLang="zh-CN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dirty="0"/>
              <a:t>提高应答率、降低偏误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40000"/>
              </a:lnSpc>
              <a:buFont typeface="Wingdings" pitchFamily="2" charset="2"/>
              <a:buNone/>
            </a:pPr>
            <a:r>
              <a:rPr lang="zh-CN" altLang="en-AU" sz="2800" b="1"/>
              <a:t>1．  </a:t>
            </a:r>
            <a:r>
              <a:rPr lang="zh-CN" altLang="en-AU" sz="3600" b="1"/>
              <a:t>要提高应答率</a:t>
            </a:r>
          </a:p>
          <a:p>
            <a:pPr>
              <a:lnSpc>
                <a:spcPct val="140000"/>
              </a:lnSpc>
              <a:buFont typeface="Wingdings" pitchFamily="2" charset="2"/>
              <a:buNone/>
            </a:pPr>
            <a:r>
              <a:rPr lang="zh-CN" altLang="en-AU" sz="3600" b="1"/>
              <a:t>2 ．要防止应答者：</a:t>
            </a:r>
          </a:p>
          <a:p>
            <a:pPr>
              <a:lnSpc>
                <a:spcPct val="140000"/>
              </a:lnSpc>
              <a:buFont typeface="Wingdings" pitchFamily="2" charset="2"/>
              <a:buNone/>
            </a:pPr>
            <a:r>
              <a:rPr lang="zh-CN" altLang="en-AU" sz="3600" b="1"/>
              <a:t>（1）</a:t>
            </a:r>
            <a:r>
              <a:rPr lang="zh-CN" altLang="en-AU" sz="36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en-AU" sz="3600" b="1"/>
              <a:t>礼貌偏误；</a:t>
            </a:r>
          </a:p>
          <a:p>
            <a:pPr>
              <a:lnSpc>
                <a:spcPct val="140000"/>
              </a:lnSpc>
              <a:buFont typeface="Wingdings" pitchFamily="2" charset="2"/>
              <a:buNone/>
            </a:pPr>
            <a:r>
              <a:rPr lang="zh-CN" altLang="en-AU" sz="3600" b="1"/>
              <a:t>（2）</a:t>
            </a:r>
            <a:r>
              <a:rPr lang="zh-CN" altLang="en-AU" sz="36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en-AU" sz="3600" b="1"/>
              <a:t>迎合偏误；</a:t>
            </a:r>
          </a:p>
          <a:p>
            <a:pPr>
              <a:lnSpc>
                <a:spcPct val="140000"/>
              </a:lnSpc>
              <a:buFont typeface="Wingdings" pitchFamily="2" charset="2"/>
              <a:buNone/>
            </a:pPr>
            <a:r>
              <a:rPr lang="zh-CN" altLang="en-AU" sz="3600" b="1"/>
              <a:t>（3）</a:t>
            </a:r>
            <a:r>
              <a:rPr lang="zh-CN" altLang="en-AU" sz="36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en-AU" sz="3600" b="1"/>
              <a:t>社会期望偏误。</a:t>
            </a:r>
            <a:endParaRPr lang="zh-CN" altLang="en-US" sz="3600" b="1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B223-A079-49C3-AE02-2D1BEEB96D72}" type="slidenum">
              <a:rPr lang="en-US" altLang="zh-CN"/>
              <a:pPr/>
              <a:t>50</a:t>
            </a:fld>
            <a:endParaRPr lang="en-US" altLang="zh-CN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AU" dirty="0"/>
              <a:t>现场调查的质量控制方法</a:t>
            </a:r>
            <a:endParaRPr lang="zh-CN" altLang="en-US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13285"/>
            <a:ext cx="8497888" cy="3115865"/>
          </a:xfrm>
        </p:spPr>
        <p:txBody>
          <a:bodyPr>
            <a:normAutofit fontScale="77500" lnSpcReduction="20000"/>
          </a:bodyPr>
          <a:lstStyle/>
          <a:p>
            <a:pPr marL="609600" indent="-609600">
              <a:lnSpc>
                <a:spcPct val="105000"/>
              </a:lnSpc>
            </a:pPr>
            <a:r>
              <a:rPr lang="zh-CN" altLang="en-AU" b="1" dirty="0">
                <a:latin typeface="Times New Roman" pitchFamily="18" charset="0"/>
              </a:rPr>
              <a:t>重点：调查员的选择与培训；现场调查实施中采取一定的质量控制措施</a:t>
            </a:r>
            <a:endParaRPr lang="zh-CN" altLang="en-AU" b="1" dirty="0"/>
          </a:p>
          <a:p>
            <a:pPr marL="609600" indent="-609600">
              <a:lnSpc>
                <a:spcPct val="105000"/>
              </a:lnSpc>
              <a:buFont typeface="Wingdings" pitchFamily="2" charset="2"/>
              <a:buAutoNum type="arabicPeriod"/>
            </a:pPr>
            <a:r>
              <a:rPr lang="zh-CN" altLang="en-AU" b="1" dirty="0">
                <a:latin typeface="Times New Roman" pitchFamily="18" charset="0"/>
              </a:rPr>
              <a:t>调查员的选择：医务人员、愿意从事调查工作，态度认真负责，工作细致耐心，有一定的社会交往能力。</a:t>
            </a:r>
            <a:endParaRPr lang="zh-CN" altLang="en-AU" b="1" dirty="0"/>
          </a:p>
          <a:p>
            <a:pPr marL="609600" indent="-609600">
              <a:lnSpc>
                <a:spcPct val="105000"/>
              </a:lnSpc>
              <a:buFont typeface="Wingdings" pitchFamily="2" charset="2"/>
              <a:buAutoNum type="arabicPeriod"/>
            </a:pPr>
            <a:r>
              <a:rPr lang="zh-CN" altLang="en-AU" b="1" dirty="0">
                <a:latin typeface="Times New Roman" pitchFamily="18" charset="0"/>
              </a:rPr>
              <a:t>调查员的培训：</a:t>
            </a:r>
            <a:endParaRPr lang="zh-CN" altLang="en-AU" b="1" dirty="0"/>
          </a:p>
          <a:p>
            <a:pPr marL="609600" indent="-609600">
              <a:lnSpc>
                <a:spcPct val="105000"/>
              </a:lnSpc>
              <a:buFont typeface="Wingdings" pitchFamily="2" charset="2"/>
              <a:buAutoNum type="arabicPeriod"/>
            </a:pPr>
            <a:r>
              <a:rPr lang="zh-CN" altLang="en-AU" b="1" dirty="0">
                <a:latin typeface="Times New Roman" pitchFamily="18" charset="0"/>
              </a:rPr>
              <a:t>建立严格的调查质量控制与核查制度，并严格执行：包括针对调查员和调查指导员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400A2-592C-447F-B986-04486D8C6502}" type="slidenum">
              <a:rPr lang="en-US" altLang="zh-CN"/>
              <a:pPr/>
              <a:t>51</a:t>
            </a:fld>
            <a:endParaRPr lang="en-US" altLang="zh-CN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7945438" cy="857250"/>
          </a:xfrm>
        </p:spPr>
        <p:txBody>
          <a:bodyPr>
            <a:normAutofit/>
          </a:bodyPr>
          <a:lstStyle/>
          <a:p>
            <a:pPr algn="l"/>
            <a:r>
              <a:rPr lang="en-US" altLang="zh-CN" dirty="0"/>
              <a:t>3.2 </a:t>
            </a:r>
            <a:r>
              <a:rPr lang="zh-CN" altLang="en-AU" dirty="0"/>
              <a:t>调查实施阶段的质量控制方法</a:t>
            </a:r>
            <a:endParaRPr lang="zh-CN" altLang="en-US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13285"/>
            <a:ext cx="8269288" cy="3230165"/>
          </a:xfrm>
        </p:spPr>
        <p:txBody>
          <a:bodyPr>
            <a:normAutofit fontScale="85000" lnSpcReduction="20000"/>
          </a:bodyPr>
          <a:lstStyle/>
          <a:p>
            <a:pPr marL="609600" indent="-609600">
              <a:lnSpc>
                <a:spcPct val="105000"/>
              </a:lnSpc>
              <a:buFont typeface="Wingdings" pitchFamily="2" charset="2"/>
              <a:buAutoNum type="arabicPeriod"/>
            </a:pPr>
            <a:r>
              <a:rPr lang="zh-CN" altLang="en-AU" b="1"/>
              <a:t>要设法提高应答率；</a:t>
            </a:r>
          </a:p>
          <a:p>
            <a:pPr marL="609600" indent="-609600">
              <a:lnSpc>
                <a:spcPct val="105000"/>
              </a:lnSpc>
              <a:buFont typeface="Wingdings" pitchFamily="2" charset="2"/>
              <a:buAutoNum type="arabicPeriod"/>
            </a:pPr>
            <a:r>
              <a:rPr lang="zh-CN" altLang="en-AU" b="1"/>
              <a:t>尽量询问每个成员及家庭主要能说情情况者，减少回答误差；</a:t>
            </a:r>
          </a:p>
          <a:p>
            <a:pPr marL="609600" indent="-609600">
              <a:lnSpc>
                <a:spcPct val="105000"/>
              </a:lnSpc>
              <a:buFont typeface="Wingdings" pitchFamily="2" charset="2"/>
              <a:buAutoNum type="arabicPeriod"/>
            </a:pPr>
            <a:r>
              <a:rPr lang="zh-CN" altLang="en-AU" b="1"/>
              <a:t>调查头2-3天，要及时小结，讨论遇到的问题，统一标准，解决难题；</a:t>
            </a:r>
          </a:p>
          <a:p>
            <a:pPr marL="609600" indent="-609600">
              <a:lnSpc>
                <a:spcPct val="105000"/>
              </a:lnSpc>
              <a:buFont typeface="Wingdings" pitchFamily="2" charset="2"/>
              <a:buAutoNum type="arabicPeriod"/>
            </a:pPr>
            <a:r>
              <a:rPr lang="zh-CN" altLang="en-AU" b="1"/>
              <a:t>注意减少环境因素带来的影响；</a:t>
            </a:r>
          </a:p>
          <a:p>
            <a:pPr marL="609600" indent="-609600">
              <a:lnSpc>
                <a:spcPct val="105000"/>
              </a:lnSpc>
              <a:buFont typeface="Wingdings" pitchFamily="2" charset="2"/>
              <a:buAutoNum type="arabicPeriod"/>
            </a:pPr>
            <a:r>
              <a:rPr lang="zh-CN" altLang="en-AU" b="1"/>
              <a:t>做好初审、复审，及时发现错、漏项，予以改正、补充。</a:t>
            </a:r>
            <a:endParaRPr lang="zh-CN" altLang="en-US" b="1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97D76-74A9-44D3-90D3-32F973045726}" type="slidenum">
              <a:rPr lang="en-US" altLang="zh-CN"/>
              <a:pPr/>
              <a:t>52</a:t>
            </a:fld>
            <a:endParaRPr lang="en-US" altLang="zh-CN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dirty="0"/>
              <a:t>3.3 </a:t>
            </a:r>
            <a:r>
              <a:rPr lang="zh-CN" altLang="en-US" dirty="0"/>
              <a:t>整理资料阶段的质量控制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275606"/>
            <a:ext cx="8345488" cy="3287315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30000"/>
              </a:lnSpc>
              <a:buFont typeface="+mj-lt"/>
              <a:buAutoNum type="arabicPeriod"/>
            </a:pPr>
            <a:r>
              <a:rPr lang="zh-CN" altLang="en-US" sz="2400" b="1" dirty="0" smtClean="0"/>
              <a:t>对</a:t>
            </a:r>
            <a:r>
              <a:rPr lang="zh-CN" altLang="en-US" sz="2400" b="1" dirty="0"/>
              <a:t>调查表的再次审核（包括编码），发现有缺项与错项应要求所属地区负责核查更正，如无法更正者，则将其作废。</a:t>
            </a:r>
          </a:p>
          <a:p>
            <a:pPr marL="457200" indent="-457200">
              <a:lnSpc>
                <a:spcPct val="130000"/>
              </a:lnSpc>
              <a:buFont typeface="+mj-lt"/>
              <a:buAutoNum type="arabicPeriod"/>
            </a:pPr>
            <a:r>
              <a:rPr lang="zh-CN" altLang="en-US" sz="2400" b="1" dirty="0" smtClean="0"/>
              <a:t>采取</a:t>
            </a:r>
            <a:r>
              <a:rPr lang="zh-CN" altLang="en-US" sz="2400" b="1" dirty="0"/>
              <a:t>两次录入，完全一致的数据才能进入分析。</a:t>
            </a:r>
          </a:p>
          <a:p>
            <a:pPr marL="457200" indent="-457200">
              <a:lnSpc>
                <a:spcPct val="130000"/>
              </a:lnSpc>
              <a:buFont typeface="+mj-lt"/>
              <a:buAutoNum type="arabicPeriod"/>
            </a:pPr>
            <a:r>
              <a:rPr lang="zh-CN" altLang="en-US" sz="2400" b="1" dirty="0" smtClean="0"/>
              <a:t>计算机</a:t>
            </a:r>
            <a:r>
              <a:rPr lang="zh-CN" altLang="en-US" sz="2400" b="1" dirty="0"/>
              <a:t>逻辑检错。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06A0C-5F74-44AC-A5B0-783F189B3C98}" type="slidenum">
              <a:rPr lang="en-US" altLang="zh-CN"/>
              <a:pPr/>
              <a:t>53</a:t>
            </a:fld>
            <a:endParaRPr lang="en-US" altLang="zh-CN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dirty="0"/>
              <a:t>3.4 </a:t>
            </a:r>
            <a:r>
              <a:rPr lang="zh-CN" altLang="en-AU" dirty="0"/>
              <a:t>调查质量控制结果与分析</a:t>
            </a:r>
            <a:endParaRPr lang="zh-CN" alt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13285"/>
            <a:ext cx="8497888" cy="3287315"/>
          </a:xfrm>
        </p:spPr>
        <p:txBody>
          <a:bodyPr>
            <a:normAutofit fontScale="85000" lnSpcReduction="20000"/>
          </a:bodyPr>
          <a:lstStyle/>
          <a:p>
            <a:pPr marL="533400" indent="-533400">
              <a:buFont typeface="Wingdings" pitchFamily="2" charset="2"/>
              <a:buAutoNum type="arabicPeriod"/>
            </a:pPr>
            <a:r>
              <a:rPr lang="zh-CN" altLang="en-AU" sz="2800" b="1"/>
              <a:t>应答率、本人回答率；</a:t>
            </a:r>
          </a:p>
          <a:p>
            <a:pPr marL="533400" indent="-533400">
              <a:buFont typeface="Wingdings" pitchFamily="2" charset="2"/>
              <a:buAutoNum type="arabicPeriod"/>
            </a:pPr>
            <a:r>
              <a:rPr lang="zh-CN" altLang="en-AU" sz="2800" b="1"/>
              <a:t>初审率、复审率均为100%；</a:t>
            </a:r>
          </a:p>
          <a:p>
            <a:pPr marL="533400" indent="-533400">
              <a:buFont typeface="Wingdings" pitchFamily="2" charset="2"/>
              <a:buAutoNum type="arabicPeriod"/>
            </a:pPr>
            <a:r>
              <a:rPr lang="zh-CN" altLang="en-AU" sz="2800" b="1"/>
              <a:t>调查员培训质量考核：模拟测验发现的差错率（或调查技术一致性）；</a:t>
            </a:r>
          </a:p>
          <a:p>
            <a:pPr marL="533400" indent="-533400">
              <a:buFont typeface="Wingdings" pitchFamily="2" charset="2"/>
              <a:buAutoNum type="arabicPeriod"/>
            </a:pPr>
            <a:r>
              <a:rPr lang="zh-CN" altLang="en-AU" sz="2800" b="1"/>
              <a:t>抽样调查的符合率；</a:t>
            </a:r>
          </a:p>
          <a:p>
            <a:pPr marL="533400" indent="-533400">
              <a:buFont typeface="Wingdings" pitchFamily="2" charset="2"/>
              <a:buAutoNum type="arabicPeriod"/>
            </a:pPr>
            <a:r>
              <a:rPr lang="zh-CN" altLang="en-AU" sz="2800" b="1"/>
              <a:t>计算机逻辑检错率；</a:t>
            </a:r>
          </a:p>
          <a:p>
            <a:pPr marL="533400" indent="-533400">
              <a:buFont typeface="Wingdings" pitchFamily="2" charset="2"/>
              <a:buAutoNum type="arabicPeriod"/>
            </a:pPr>
            <a:r>
              <a:rPr lang="zh-CN" altLang="en-AU" sz="2800" b="1"/>
              <a:t>样本代表性分析：如以样本人群的性别、年龄、文化、职业等构成与该地总人口的性别、年龄、文化、职业等构成进行比较。</a:t>
            </a:r>
            <a:endParaRPr lang="zh-CN" altLang="en-US" sz="2800" b="1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30E0-3A2F-46E1-81EE-649084634214}" type="slidenum">
              <a:rPr lang="en-US" altLang="zh-CN"/>
              <a:pPr/>
              <a:t>54</a:t>
            </a:fld>
            <a:endParaRPr lang="en-US" altLang="zh-CN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调查应答率</a:t>
            </a:r>
          </a:p>
        </p:txBody>
      </p:sp>
      <p:graphicFrame>
        <p:nvGraphicFramePr>
          <p:cNvPr id="41987" name="Group 3"/>
          <p:cNvGraphicFramePr>
            <a:graphicFrameLocks noGrp="1"/>
          </p:cNvGraphicFramePr>
          <p:nvPr>
            <p:ph type="tbl" idx="1"/>
          </p:nvPr>
        </p:nvGraphicFramePr>
        <p:xfrm>
          <a:off x="395536" y="1491630"/>
          <a:ext cx="8382000" cy="3143250"/>
        </p:xfrm>
        <a:graphic>
          <a:graphicData uri="http://schemas.openxmlformats.org/drawingml/2006/table">
            <a:tbl>
              <a:tblPr/>
              <a:tblGrid>
                <a:gridCol w="1397000"/>
                <a:gridCol w="1397000"/>
                <a:gridCol w="1397000"/>
                <a:gridCol w="1397000"/>
                <a:gridCol w="1397000"/>
                <a:gridCol w="1397000"/>
              </a:tblGrid>
              <a:tr h="1047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单位</a:t>
                      </a:r>
                    </a:p>
                  </a:txBody>
                  <a:tcPr marT="34290" marB="34290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应调查总数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搬迁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未调查成功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实调查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应答率（</a:t>
                      </a: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%</a:t>
                      </a:r>
                      <a:r>
                        <a:rPr kumimoji="1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）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户</a:t>
                      </a:r>
                    </a:p>
                  </a:txBody>
                  <a:tcPr marT="34290" marB="3429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1255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152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19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1084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86.4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人</a:t>
                      </a:r>
                    </a:p>
                  </a:txBody>
                  <a:tcPr marT="34290" marB="3429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4162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409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46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3707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89.1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00BFE-C71E-4961-A245-180968422652}" type="slidenum">
              <a:rPr lang="en-US" altLang="zh-CN"/>
              <a:pPr/>
              <a:t>55</a:t>
            </a:fld>
            <a:endParaRPr lang="en-US" altLang="zh-CN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调查员培训考核结果</a:t>
            </a:r>
          </a:p>
        </p:txBody>
      </p:sp>
      <p:graphicFrame>
        <p:nvGraphicFramePr>
          <p:cNvPr id="43011" name="Group 3"/>
          <p:cNvGraphicFramePr>
            <a:graphicFrameLocks noGrp="1"/>
          </p:cNvGraphicFramePr>
          <p:nvPr>
            <p:ph type="tbl" idx="1"/>
          </p:nvPr>
        </p:nvGraphicFramePr>
        <p:xfrm>
          <a:off x="304800" y="1513285"/>
          <a:ext cx="8650288" cy="3287316"/>
        </p:xfrm>
        <a:graphic>
          <a:graphicData uri="http://schemas.openxmlformats.org/drawingml/2006/table">
            <a:tbl>
              <a:tblPr/>
              <a:tblGrid>
                <a:gridCol w="1441450"/>
                <a:gridCol w="1441450"/>
                <a:gridCol w="1443038"/>
                <a:gridCol w="1441450"/>
                <a:gridCol w="1441450"/>
                <a:gridCol w="1441450"/>
              </a:tblGrid>
              <a:tr h="1095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调查问卷</a:t>
                      </a:r>
                    </a:p>
                  </a:txBody>
                  <a:tcPr marT="34290" marB="34290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应填项数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填错项数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漏填项数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合计差错项数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差错率</a:t>
                      </a: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(%)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65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表</a:t>
                      </a: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1(1)</a:t>
                      </a:r>
                    </a:p>
                  </a:txBody>
                  <a:tcPr marT="34290" marB="3429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1090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3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0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3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0.28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5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表</a:t>
                      </a: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1(2)</a:t>
                      </a:r>
                    </a:p>
                  </a:txBody>
                  <a:tcPr marT="34290" marB="3429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612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5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6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0.98</a:t>
                      </a:r>
                    </a:p>
                  </a:txBody>
                  <a:tcPr marT="34290" marB="3429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57C7-73E6-4066-B14F-49CA6C85448A}" type="slidenum">
              <a:rPr lang="en-US" altLang="zh-CN"/>
              <a:pPr/>
              <a:t>56</a:t>
            </a:fld>
            <a:endParaRPr lang="en-US" altLang="zh-CN"/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339502"/>
            <a:ext cx="8260408" cy="857250"/>
          </a:xfrm>
        </p:spPr>
        <p:txBody>
          <a:bodyPr>
            <a:noAutofit/>
          </a:bodyPr>
          <a:lstStyle/>
          <a:p>
            <a:pPr algn="l"/>
            <a:r>
              <a:rPr lang="zh-CN" alt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居委会数据与某城区</a:t>
            </a:r>
            <a:r>
              <a:rPr lang="en-US" altLang="zh-CN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2010</a:t>
            </a:r>
            <a:r>
              <a:rPr lang="zh-CN" alt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年人口普查</a:t>
            </a:r>
            <a:br>
              <a:rPr lang="zh-CN" alt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</a:br>
            <a:r>
              <a:rPr lang="zh-CN" alt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文化构成</a:t>
            </a:r>
            <a:r>
              <a:rPr lang="en-US" altLang="zh-CN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(%)</a:t>
            </a:r>
            <a:r>
              <a:rPr lang="zh-CN" alt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比较</a:t>
            </a:r>
          </a:p>
        </p:txBody>
      </p:sp>
      <p:graphicFrame>
        <p:nvGraphicFramePr>
          <p:cNvPr id="47107" name="Group 3"/>
          <p:cNvGraphicFramePr>
            <a:graphicFrameLocks noGrp="1"/>
          </p:cNvGraphicFramePr>
          <p:nvPr>
            <p:ph type="tbl" idx="1"/>
          </p:nvPr>
        </p:nvGraphicFramePr>
        <p:xfrm>
          <a:off x="755576" y="1491630"/>
          <a:ext cx="7772400" cy="3401620"/>
        </p:xfrm>
        <a:graphic>
          <a:graphicData uri="http://schemas.openxmlformats.org/drawingml/2006/table">
            <a:tbl>
              <a:tblPr/>
              <a:tblGrid>
                <a:gridCol w="2590800"/>
                <a:gridCol w="2590800"/>
                <a:gridCol w="2590800"/>
              </a:tblGrid>
              <a:tr h="5405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文化水平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居委会数据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某城区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大专及以上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10.01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10.03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1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高中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27.54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26.26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36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初中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26.68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29.20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小学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16.10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19.43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1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文盲与半文盲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19.67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15.08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1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合计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100.0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100.0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400" dirty="0">
                <a:latin typeface="Baskerville Old Face" pitchFamily="18" charset="0"/>
              </a:rPr>
              <a:t>Discussion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pic>
        <p:nvPicPr>
          <p:cNvPr id="4098" name="Picture 2" descr="C:\Users\george\Documents\GTM2013\Presentation Media\stick_figure_book_pile_500_clr_9336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02423"/>
            <a:ext cx="6172200" cy="4212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5477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2591</Words>
  <Application>Microsoft Office PowerPoint</Application>
  <PresentationFormat>全屏显示(16:9)</PresentationFormat>
  <Paragraphs>402</Paragraphs>
  <Slides>57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57</vt:i4>
      </vt:variant>
    </vt:vector>
  </HeadingPairs>
  <TitlesOfParts>
    <vt:vector size="58" baseType="lpstr">
      <vt:lpstr>Office 主题</vt:lpstr>
      <vt:lpstr>调查实施与质量控制</vt:lpstr>
      <vt:lpstr>来自市场调查大赛的一点启发</vt:lpstr>
      <vt:lpstr>数据质量是一切调研的真谛</vt:lpstr>
      <vt:lpstr>幻灯片 4</vt:lpstr>
      <vt:lpstr>一．调查现场实施团队的组织</vt:lpstr>
      <vt:lpstr>二．调查员的挑选</vt:lpstr>
      <vt:lpstr>三．其他准备工作</vt:lpstr>
      <vt:lpstr>调查前的准备</vt:lpstr>
      <vt:lpstr>幻灯片 9</vt:lpstr>
      <vt:lpstr>一．督导与复核</vt:lpstr>
      <vt:lpstr>一．督导与复核</vt:lpstr>
      <vt:lpstr>二．调查质量评估</vt:lpstr>
      <vt:lpstr>二．调查质量评估</vt:lpstr>
      <vt:lpstr>三．进度控制</vt:lpstr>
      <vt:lpstr>幻灯片 15</vt:lpstr>
      <vt:lpstr>一、关于误差</vt:lpstr>
      <vt:lpstr>误差类型以及减小误差的方法（1）</vt:lpstr>
      <vt:lpstr>误差类型以及减小误差的方法（2）</vt:lpstr>
      <vt:lpstr>Walter A. Shewhart</vt:lpstr>
      <vt:lpstr>误差两种主要类型（1）</vt:lpstr>
      <vt:lpstr>一、误差两种主要类型（2）</vt:lpstr>
      <vt:lpstr>调查各环节可能出现的误差 </vt:lpstr>
      <vt:lpstr>影响调查数据质量的因素</vt:lpstr>
      <vt:lpstr>二、影响调查质量的有关因素</vt:lpstr>
      <vt:lpstr>2.1 调查内容对数据质量的影响</vt:lpstr>
      <vt:lpstr>2.2 调查环境对数据质量的影响</vt:lpstr>
      <vt:lpstr>2.3 应答者对调查数据质量的影响</vt:lpstr>
      <vt:lpstr>2.4 调查员对调查数据质量的影响</vt:lpstr>
      <vt:lpstr>调查员可能产生的误差</vt:lpstr>
      <vt:lpstr>三、现场调查的质量控制</vt:lpstr>
      <vt:lpstr>3.1 调查准备阶段的质量控制方法</vt:lpstr>
      <vt:lpstr>调查问卷设计中的质量控制</vt:lpstr>
      <vt:lpstr>调查员的选择与培训</vt:lpstr>
      <vt:lpstr>调查员培训的要求</vt:lpstr>
      <vt:lpstr>调查员培训的内容和方式</vt:lpstr>
      <vt:lpstr>调查员培训的主要内容</vt:lpstr>
      <vt:lpstr>调查员必须知道的信息（1）</vt:lpstr>
      <vt:lpstr>调查员必须知道的信息（2）</vt:lpstr>
      <vt:lpstr>调查员必须知道的信息（3）</vt:lpstr>
      <vt:lpstr>对调查员态度的培训（1）</vt:lpstr>
      <vt:lpstr>对调查员态度的培训（2）</vt:lpstr>
      <vt:lpstr>调查员评价</vt:lpstr>
      <vt:lpstr>入户调查的现场质量控制要点</vt:lpstr>
      <vt:lpstr>调查质量的核查制度</vt:lpstr>
      <vt:lpstr>现场工作准则--调查员准备</vt:lpstr>
      <vt:lpstr>入户调查的工作准则</vt:lpstr>
      <vt:lpstr>完成调查后的工作准则</vt:lpstr>
      <vt:lpstr>对特殊情况的处理准则</vt:lpstr>
      <vt:lpstr>提高应答率、降低偏误</vt:lpstr>
      <vt:lpstr>现场调查的质量控制方法</vt:lpstr>
      <vt:lpstr>3.2 调查实施阶段的质量控制方法</vt:lpstr>
      <vt:lpstr>3.3 整理资料阶段的质量控制</vt:lpstr>
      <vt:lpstr>3.4 调查质量控制结果与分析</vt:lpstr>
      <vt:lpstr>调查应答率</vt:lpstr>
      <vt:lpstr>调查员培训考核结果</vt:lpstr>
      <vt:lpstr>居委会数据与某城区2010年人口普查 文化构成(%)比较</vt:lpstr>
      <vt:lpstr>Discussion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2018-12-10T22:41:56Z</dcterms:created>
  <dcterms:modified xsi:type="dcterms:W3CDTF">2018-12-10T23:53:27Z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2052</vt:i4>
  </property>
  <property fmtid="{D5CDD505-2E9C-101B-9397-08002B2CF9AE}" pid="3" name="_Version">
    <vt:lpwstr>12.0.4518</vt:lpwstr>
  </property>
</Properties>
</file>