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handoutMasterIdLst>
    <p:handoutMasterId r:id="rId29"/>
  </p:handoutMasterIdLst>
  <p:sldIdLst>
    <p:sldId id="288" r:id="rId4"/>
    <p:sldId id="287" r:id="rId5"/>
    <p:sldId id="290" r:id="rId6"/>
    <p:sldId id="310" r:id="rId7"/>
    <p:sldId id="291" r:id="rId8"/>
    <p:sldId id="292" r:id="rId9"/>
    <p:sldId id="293" r:id="rId10"/>
    <p:sldId id="294" r:id="rId11"/>
    <p:sldId id="309" r:id="rId12"/>
    <p:sldId id="308" r:id="rId13"/>
    <p:sldId id="296" r:id="rId14"/>
    <p:sldId id="297" r:id="rId15"/>
    <p:sldId id="298" r:id="rId16"/>
    <p:sldId id="299" r:id="rId17"/>
    <p:sldId id="300" r:id="rId18"/>
    <p:sldId id="331" r:id="rId19"/>
    <p:sldId id="332" r:id="rId20"/>
    <p:sldId id="333" r:id="rId21"/>
    <p:sldId id="334" r:id="rId22"/>
    <p:sldId id="335" r:id="rId23"/>
    <p:sldId id="337" r:id="rId24"/>
    <p:sldId id="338" r:id="rId25"/>
    <p:sldId id="339" r:id="rId26"/>
    <p:sldId id="340" r:id="rId27"/>
    <p:sldId id="341" r:id="rId28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accent1"/>
        </a:solidFill>
        <a:latin typeface="Lucida Sans Unicode" panose="020B0602030504020204" pitchFamily="34" charset="0"/>
        <a:ea typeface="굴림" pitchFamily="34" charset="-127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accent1"/>
        </a:solidFill>
        <a:latin typeface="Lucida Sans Unicode" panose="020B0602030504020204" pitchFamily="34" charset="0"/>
        <a:ea typeface="굴림" pitchFamily="34" charset="-127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accent1"/>
        </a:solidFill>
        <a:latin typeface="Lucida Sans Unicode" panose="020B0602030504020204" pitchFamily="34" charset="0"/>
        <a:ea typeface="굴림" pitchFamily="34" charset="-127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accent1"/>
        </a:solidFill>
        <a:latin typeface="Lucida Sans Unicode" panose="020B0602030504020204" pitchFamily="34" charset="0"/>
        <a:ea typeface="굴림" pitchFamily="34" charset="-127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accent1"/>
        </a:solidFill>
        <a:latin typeface="Lucida Sans Unicode" panose="020B0602030504020204" pitchFamily="34" charset="0"/>
        <a:ea typeface="굴림" pitchFamily="34" charset="-127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accent1"/>
        </a:solidFill>
        <a:latin typeface="Lucida Sans Unicode" panose="020B0602030504020204" pitchFamily="34" charset="0"/>
        <a:ea typeface="굴림" pitchFamily="34" charset="-127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accent1"/>
        </a:solidFill>
        <a:latin typeface="Lucida Sans Unicode" panose="020B0602030504020204" pitchFamily="34" charset="0"/>
        <a:ea typeface="굴림" pitchFamily="34" charset="-127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accent1"/>
        </a:solidFill>
        <a:latin typeface="Lucida Sans Unicode" panose="020B0602030504020204" pitchFamily="34" charset="0"/>
        <a:ea typeface="굴림" pitchFamily="34" charset="-127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1" i="0" u="none" kern="1200" baseline="0">
        <a:solidFill>
          <a:schemeClr val="accent1"/>
        </a:solidFill>
        <a:latin typeface="Lucida Sans Unicode" panose="020B0602030504020204" pitchFamily="34" charset="0"/>
        <a:ea typeface="굴림" pitchFamily="34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8781"/>
    <p:restoredTop sz="94622"/>
  </p:normalViewPr>
  <p:slideViewPr>
    <p:cSldViewPr snapToObjects="1" showGuides="1">
      <p:cViewPr varScale="1">
        <p:scale>
          <a:sx n="95" d="100"/>
          <a:sy n="95" d="100"/>
        </p:scale>
        <p:origin x="-1410" y="-90"/>
      </p:cViewPr>
      <p:guideLst>
        <p:guide orient="horz" pos="216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oleObject" Target="file:///F:\&#22521;&#35757;&#35838;&#20214;\2018&#32463;&#39564;&#20998;&#20139;\&#25968;&#25454;&#35745;&#31639;&#34920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oleObject" Target="file:///F:\&#22521;&#35757;&#35838;&#20214;\2018&#32463;&#39564;&#20998;&#20139;\&#25968;&#25454;&#35745;&#31639;&#34920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oleObject" Target="file:///F:\&#22521;&#35757;&#35838;&#20214;\2018&#32463;&#39564;&#20998;&#20139;\&#25968;&#25454;&#35745;&#31639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Sheet1!$A$2:$A$8</c:f>
              <c:strCache>
                <c:ptCount val="7"/>
                <c:pt idx="0">
                  <c:v>第一届</c:v>
                </c:pt>
                <c:pt idx="1">
                  <c:v>第二届</c:v>
                </c:pt>
                <c:pt idx="2">
                  <c:v>第三届</c:v>
                </c:pt>
                <c:pt idx="3">
                  <c:v>第四届</c:v>
                </c:pt>
                <c:pt idx="4">
                  <c:v>第五届</c:v>
                </c:pt>
                <c:pt idx="5">
                  <c:v>第六届</c:v>
                </c:pt>
                <c:pt idx="6">
                  <c:v>第七届</c:v>
                </c:pt>
              </c:strCache>
            </c:strRef>
          </c:cat>
          <c:val>
            <c:numRef>
              <c:f>Sheet1!$B$2:$B$8</c:f>
              <c:numCache>
                <c:formatCode>0.00%</c:formatCode>
                <c:ptCount val="7"/>
                <c:pt idx="0">
                  <c:v>0.534883720930233</c:v>
                </c:pt>
                <c:pt idx="1">
                  <c:v>0.418604651162791</c:v>
                </c:pt>
                <c:pt idx="2">
                  <c:v>0.1875</c:v>
                </c:pt>
                <c:pt idx="3">
                  <c:v>0.28021978021978</c:v>
                </c:pt>
                <c:pt idx="4">
                  <c:v>0.2625</c:v>
                </c:pt>
                <c:pt idx="5">
                  <c:v>0.223021582733813</c:v>
                </c:pt>
                <c:pt idx="6">
                  <c:v>0.212328767123288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8357120"/>
        <c:axId val="225842816"/>
      </c:barChart>
      <c:catAx>
        <c:axId val="2683571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25842816"/>
        <c:crosses val="autoZero"/>
        <c:auto val="1"/>
        <c:lblAlgn val="ctr"/>
        <c:lblOffset val="100"/>
        <c:noMultiLvlLbl val="0"/>
      </c:catAx>
      <c:valAx>
        <c:axId val="22584281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68357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Sheet1!$A$2:$A$8</c:f>
              <c:strCache>
                <c:ptCount val="7"/>
                <c:pt idx="0">
                  <c:v>第一届</c:v>
                </c:pt>
                <c:pt idx="1">
                  <c:v>第二届</c:v>
                </c:pt>
                <c:pt idx="2">
                  <c:v>第三届</c:v>
                </c:pt>
                <c:pt idx="3">
                  <c:v>第四届</c:v>
                </c:pt>
                <c:pt idx="4">
                  <c:v>第五届</c:v>
                </c:pt>
                <c:pt idx="5">
                  <c:v>第六届</c:v>
                </c:pt>
                <c:pt idx="6">
                  <c:v>第七届</c:v>
                </c:pt>
              </c:strCache>
            </c:strRef>
          </c:cat>
          <c:val>
            <c:numRef>
              <c:f>Sheet1!$C$2:$C$8</c:f>
              <c:numCache>
                <c:formatCode>0.00%</c:formatCode>
                <c:ptCount val="7"/>
                <c:pt idx="0">
                  <c:v>0.197674418604651</c:v>
                </c:pt>
                <c:pt idx="1">
                  <c:v>0.232558139534884</c:v>
                </c:pt>
                <c:pt idx="2">
                  <c:v>0.1640625</c:v>
                </c:pt>
                <c:pt idx="3">
                  <c:v>0.28021978021978</c:v>
                </c:pt>
                <c:pt idx="4">
                  <c:v>0.19375</c:v>
                </c:pt>
                <c:pt idx="5">
                  <c:v>0.172661870503597</c:v>
                </c:pt>
                <c:pt idx="6">
                  <c:v>0.287671232876712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8433408"/>
        <c:axId val="259897536"/>
      </c:barChart>
      <c:catAx>
        <c:axId val="2684334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59897536"/>
        <c:crosses val="autoZero"/>
        <c:auto val="1"/>
        <c:lblAlgn val="ctr"/>
        <c:lblOffset val="100"/>
        <c:noMultiLvlLbl val="0"/>
      </c:catAx>
      <c:valAx>
        <c:axId val="25989753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68433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Sheet1!$A$2:$A$8</c:f>
              <c:strCache>
                <c:ptCount val="7"/>
                <c:pt idx="0">
                  <c:v>第一届</c:v>
                </c:pt>
                <c:pt idx="1">
                  <c:v>第二届</c:v>
                </c:pt>
                <c:pt idx="2">
                  <c:v>第三届</c:v>
                </c:pt>
                <c:pt idx="3">
                  <c:v>第四届</c:v>
                </c:pt>
                <c:pt idx="4">
                  <c:v>第五届</c:v>
                </c:pt>
                <c:pt idx="5">
                  <c:v>第六届</c:v>
                </c:pt>
                <c:pt idx="6">
                  <c:v>第七届</c:v>
                </c:pt>
              </c:strCache>
            </c:strRef>
          </c:cat>
          <c:val>
            <c:numRef>
              <c:f>Sheet1!$D$2:$D$8</c:f>
              <c:numCache>
                <c:formatCode>0.00%</c:formatCode>
                <c:ptCount val="7"/>
                <c:pt idx="0">
                  <c:v>0.802325581395349</c:v>
                </c:pt>
                <c:pt idx="1">
                  <c:v>0.767441860465116</c:v>
                </c:pt>
                <c:pt idx="2">
                  <c:v>0.8046875</c:v>
                </c:pt>
                <c:pt idx="3">
                  <c:v>0.725274725274725</c:v>
                </c:pt>
                <c:pt idx="4">
                  <c:v>0.80625</c:v>
                </c:pt>
                <c:pt idx="5">
                  <c:v>0.827338129496403</c:v>
                </c:pt>
                <c:pt idx="6">
                  <c:v>0.712328767123288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4287616"/>
        <c:axId val="95283456"/>
      </c:barChart>
      <c:catAx>
        <c:axId val="314287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95283456"/>
        <c:crosses val="autoZero"/>
        <c:auto val="1"/>
        <c:lblAlgn val="ctr"/>
        <c:lblOffset val="100"/>
        <c:noMultiLvlLbl val="0"/>
      </c:catAx>
      <c:valAx>
        <c:axId val="95283456"/>
        <c:scaling>
          <c:orientation val="minMax"/>
          <c:min val="0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14287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="0">
                <a:solidFill>
                  <a:schemeClr val="tx1"/>
                </a:solidFill>
                <a:latin typeface="Times New Roman" panose="02020603050405020304" pitchFamily="18" charset="0"/>
                <a:ea typeface="굴림" pitchFamily="34" charset="-127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굴림" pitchFamily="34" charset="-127"/>
              <a:cs typeface="+mn-cs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solidFill>
                  <a:schemeClr val="tx1"/>
                </a:solidFill>
                <a:latin typeface="Times New Roman" panose="02020603050405020304" pitchFamily="18" charset="0"/>
                <a:ea typeface="굴림" pitchFamily="34" charset="-127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굴림" pitchFamily="34" charset="-127"/>
              <a:cs typeface="+mn-cs"/>
            </a:endParaRP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="0">
                <a:solidFill>
                  <a:schemeClr val="tx1"/>
                </a:solidFill>
                <a:latin typeface="Times New Roman" panose="02020603050405020304" pitchFamily="18" charset="0"/>
                <a:ea typeface="굴림" pitchFamily="34" charset="-127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굴림" pitchFamily="34" charset="-127"/>
              <a:cs typeface="+mn-cs"/>
            </a:endParaRP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p>
            <a:pPr lvl="0" fontAlgn="base">
              <a:buNone/>
            </a:pPr>
            <a:fld id="{9A0DB2DC-4C9A-4742-B13C-FB6460FD3503}" type="slidenum">
              <a:rPr lang="ko-KR" altLang="en-US" sz="1200" b="0" strike="noStrike" noProof="1" dirty="0">
                <a:solidFill>
                  <a:schemeClr val="tx1"/>
                </a:solidFill>
                <a:latin typeface="Times New Roman" panose="02020603050405020304" pitchFamily="18" charset="0"/>
                <a:ea typeface="굴림" pitchFamily="34" charset="-127"/>
                <a:cs typeface="+mn-cs"/>
              </a:rPr>
            </a:fld>
            <a:endParaRPr lang="ko-KR" altLang="en-US" sz="1200" b="0" strike="noStrike" noProof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807"/>
          <p:cNvGrpSpPr/>
          <p:nvPr/>
        </p:nvGrpSpPr>
        <p:grpSpPr>
          <a:xfrm>
            <a:off x="0" y="1081088"/>
            <a:ext cx="9144000" cy="5776912"/>
            <a:chOff x="0" y="681"/>
            <a:chExt cx="5760" cy="3639"/>
          </a:xfrm>
        </p:grpSpPr>
        <p:sp>
          <p:nvSpPr>
            <p:cNvPr id="13" name="Rectangle 2803" descr="어두운 수평선"/>
            <p:cNvSpPr>
              <a:spLocks noChangeArrowheads="1"/>
            </p:cNvSpPr>
            <p:nvPr/>
          </p:nvSpPr>
          <p:spPr bwMode="ltGray">
            <a:xfrm>
              <a:off x="0" y="2325"/>
              <a:ext cx="5760" cy="1995"/>
            </a:xfrm>
            <a:prstGeom prst="rect">
              <a:avLst/>
            </a:prstGeom>
            <a:pattFill prst="dkHorz">
              <a:fgClr>
                <a:schemeClr val="folHlink"/>
              </a:fgClr>
              <a:bgClr>
                <a:srgbClr val="FFFFFF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grpSp>
          <p:nvGrpSpPr>
            <p:cNvPr id="4100" name="Group 2806"/>
            <p:cNvGrpSpPr/>
            <p:nvPr/>
          </p:nvGrpSpPr>
          <p:grpSpPr>
            <a:xfrm>
              <a:off x="0" y="681"/>
              <a:ext cx="5760" cy="1775"/>
              <a:chOff x="0" y="681"/>
              <a:chExt cx="5760" cy="1775"/>
            </a:xfrm>
          </p:grpSpPr>
          <p:sp>
            <p:nvSpPr>
              <p:cNvPr id="15" name="Rectangle 2784"/>
              <p:cNvSpPr>
                <a:spLocks noChangeArrowheads="1"/>
              </p:cNvSpPr>
              <p:nvPr/>
            </p:nvSpPr>
            <p:spPr bwMode="ltGray">
              <a:xfrm>
                <a:off x="0" y="2078"/>
                <a:ext cx="5760" cy="247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ucida Sans Unicode" panose="020B0602030504020204" pitchFamily="34" charset="0"/>
                  <a:ea typeface="굴림" pitchFamily="34" charset="-127"/>
                  <a:cs typeface="+mn-cs"/>
                </a:endParaRPr>
              </a:p>
            </p:txBody>
          </p:sp>
          <p:sp>
            <p:nvSpPr>
              <p:cNvPr id="16" name="Rectangle 2787"/>
              <p:cNvSpPr>
                <a:spLocks noChangeArrowheads="1"/>
              </p:cNvSpPr>
              <p:nvPr/>
            </p:nvSpPr>
            <p:spPr bwMode="ltGray">
              <a:xfrm>
                <a:off x="0" y="2325"/>
                <a:ext cx="5760" cy="131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1pPr>
                <a:lvl2pPr marL="742950" indent="-28575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2pPr>
                <a:lvl3pPr marL="11430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3pPr>
                <a:lvl4pPr marL="16002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4pPr>
                <a:lvl5pPr marL="20574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ucida Sans Unicode" panose="020B0602030504020204" pitchFamily="34" charset="0"/>
                  <a:ea typeface="굴림" pitchFamily="34" charset="-127"/>
                  <a:cs typeface="+mn-cs"/>
                </a:endParaRPr>
              </a:p>
            </p:txBody>
          </p:sp>
          <p:grpSp>
            <p:nvGrpSpPr>
              <p:cNvPr id="4103" name="Group 2804"/>
              <p:cNvGrpSpPr/>
              <p:nvPr/>
            </p:nvGrpSpPr>
            <p:grpSpPr>
              <a:xfrm>
                <a:off x="329" y="681"/>
                <a:ext cx="1063" cy="759"/>
                <a:chOff x="329" y="681"/>
                <a:chExt cx="1063" cy="759"/>
              </a:xfrm>
            </p:grpSpPr>
            <p:sp>
              <p:nvSpPr>
                <p:cNvPr id="18" name="Rectangle 2795"/>
                <p:cNvSpPr>
                  <a:spLocks noChangeArrowheads="1"/>
                </p:cNvSpPr>
                <p:nvPr/>
              </p:nvSpPr>
              <p:spPr bwMode="ltGray">
                <a:xfrm>
                  <a:off x="329" y="681"/>
                  <a:ext cx="103" cy="10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1pPr>
                  <a:lvl2pPr marL="742950" indent="-28575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2pPr>
                  <a:lvl3pPr marL="11430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3pPr>
                  <a:lvl4pPr marL="16002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4pPr>
                  <a:lvl5pPr marL="20574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9pPr>
                </a:lstStyle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Lucida Sans Unicode" panose="020B0602030504020204" pitchFamily="34" charset="0"/>
                    <a:ea typeface="굴림" pitchFamily="34" charset="-127"/>
                    <a:cs typeface="+mn-cs"/>
                  </a:endParaRPr>
                </a:p>
              </p:txBody>
            </p:sp>
            <p:sp>
              <p:nvSpPr>
                <p:cNvPr id="19" name="Rectangle 2796"/>
                <p:cNvSpPr>
                  <a:spLocks noChangeArrowheads="1"/>
                </p:cNvSpPr>
                <p:nvPr/>
              </p:nvSpPr>
              <p:spPr bwMode="ltGray">
                <a:xfrm>
                  <a:off x="569" y="870"/>
                  <a:ext cx="103" cy="10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1pPr>
                  <a:lvl2pPr marL="742950" indent="-28575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2pPr>
                  <a:lvl3pPr marL="11430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3pPr>
                  <a:lvl4pPr marL="16002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4pPr>
                  <a:lvl5pPr marL="20574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9pPr>
                </a:lstStyle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Lucida Sans Unicode" panose="020B0602030504020204" pitchFamily="34" charset="0"/>
                    <a:ea typeface="굴림" pitchFamily="34" charset="-127"/>
                    <a:cs typeface="+mn-cs"/>
                  </a:endParaRPr>
                </a:p>
              </p:txBody>
            </p:sp>
            <p:sp>
              <p:nvSpPr>
                <p:cNvPr id="20" name="Rectangle 2797"/>
                <p:cNvSpPr>
                  <a:spLocks noChangeArrowheads="1"/>
                </p:cNvSpPr>
                <p:nvPr/>
              </p:nvSpPr>
              <p:spPr bwMode="ltGray">
                <a:xfrm>
                  <a:off x="912" y="767"/>
                  <a:ext cx="103" cy="10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1pPr>
                  <a:lvl2pPr marL="742950" indent="-28575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2pPr>
                  <a:lvl3pPr marL="11430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3pPr>
                  <a:lvl4pPr marL="16002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4pPr>
                  <a:lvl5pPr marL="20574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9pPr>
                </a:lstStyle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Lucida Sans Unicode" panose="020B0602030504020204" pitchFamily="34" charset="0"/>
                    <a:ea typeface="굴림" pitchFamily="34" charset="-127"/>
                    <a:cs typeface="+mn-cs"/>
                  </a:endParaRPr>
                </a:p>
              </p:txBody>
            </p:sp>
            <p:sp>
              <p:nvSpPr>
                <p:cNvPr id="21" name="Rectangle 2798"/>
                <p:cNvSpPr>
                  <a:spLocks noChangeArrowheads="1"/>
                </p:cNvSpPr>
                <p:nvPr/>
              </p:nvSpPr>
              <p:spPr bwMode="ltGray">
                <a:xfrm>
                  <a:off x="809" y="1097"/>
                  <a:ext cx="103" cy="10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1pPr>
                  <a:lvl2pPr marL="742950" indent="-28575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2pPr>
                  <a:lvl3pPr marL="11430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3pPr>
                  <a:lvl4pPr marL="16002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4pPr>
                  <a:lvl5pPr marL="20574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9pPr>
                </a:lstStyle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Lucida Sans Unicode" panose="020B0602030504020204" pitchFamily="34" charset="0"/>
                    <a:ea typeface="굴림" pitchFamily="34" charset="-127"/>
                    <a:cs typeface="+mn-cs"/>
                  </a:endParaRPr>
                </a:p>
              </p:txBody>
            </p:sp>
            <p:sp>
              <p:nvSpPr>
                <p:cNvPr id="22" name="Rectangle 2799"/>
                <p:cNvSpPr>
                  <a:spLocks noChangeArrowheads="1"/>
                </p:cNvSpPr>
                <p:nvPr/>
              </p:nvSpPr>
              <p:spPr bwMode="ltGray">
                <a:xfrm>
                  <a:off x="1049" y="1337"/>
                  <a:ext cx="103" cy="10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1pPr>
                  <a:lvl2pPr marL="742950" indent="-28575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2pPr>
                  <a:lvl3pPr marL="11430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3pPr>
                  <a:lvl4pPr marL="16002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4pPr>
                  <a:lvl5pPr marL="20574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9pPr>
                </a:lstStyle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Lucida Sans Unicode" panose="020B0602030504020204" pitchFamily="34" charset="0"/>
                    <a:ea typeface="굴림" pitchFamily="34" charset="-127"/>
                    <a:cs typeface="+mn-cs"/>
                  </a:endParaRPr>
                </a:p>
              </p:txBody>
            </p:sp>
            <p:sp>
              <p:nvSpPr>
                <p:cNvPr id="23" name="Rectangle 2800"/>
                <p:cNvSpPr>
                  <a:spLocks noChangeArrowheads="1"/>
                </p:cNvSpPr>
                <p:nvPr/>
              </p:nvSpPr>
              <p:spPr bwMode="ltGray">
                <a:xfrm>
                  <a:off x="1289" y="1097"/>
                  <a:ext cx="103" cy="10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1pPr>
                  <a:lvl2pPr marL="742950" indent="-28575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2pPr>
                  <a:lvl3pPr marL="11430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3pPr>
                  <a:lvl4pPr marL="16002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4pPr>
                  <a:lvl5pPr marL="20574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9pPr>
                </a:lstStyle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Lucida Sans Unicode" panose="020B0602030504020204" pitchFamily="34" charset="0"/>
                    <a:ea typeface="굴림" pitchFamily="34" charset="-127"/>
                    <a:cs typeface="+mn-cs"/>
                  </a:endParaRPr>
                </a:p>
              </p:txBody>
            </p:sp>
            <p:sp>
              <p:nvSpPr>
                <p:cNvPr id="24" name="Rectangle 2801"/>
                <p:cNvSpPr>
                  <a:spLocks noChangeArrowheads="1"/>
                </p:cNvSpPr>
                <p:nvPr/>
              </p:nvSpPr>
              <p:spPr bwMode="ltGray">
                <a:xfrm>
                  <a:off x="517" y="1284"/>
                  <a:ext cx="103" cy="10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1pPr>
                  <a:lvl2pPr marL="742950" indent="-28575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2pPr>
                  <a:lvl3pPr marL="11430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3pPr>
                  <a:lvl4pPr marL="16002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4pPr>
                  <a:lvl5pPr marL="2057400" indent="-228600"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accent1"/>
                      </a:solidFill>
                      <a:latin typeface="Lucida Sans Unicode" panose="020B0602030504020204" pitchFamily="34" charset="0"/>
                      <a:ea typeface="굴림" pitchFamily="34" charset="-127"/>
                    </a:defRPr>
                  </a:lvl9pPr>
                </a:lstStyle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Lucida Sans Unicode" panose="020B0602030504020204" pitchFamily="34" charset="0"/>
                    <a:ea typeface="굴림" pitchFamily="34" charset="-127"/>
                    <a:cs typeface="+mn-cs"/>
                  </a:endParaRPr>
                </a:p>
              </p:txBody>
            </p:sp>
          </p:grpSp>
        </p:grpSp>
      </p:grpSp>
      <p:grpSp>
        <p:nvGrpSpPr>
          <p:cNvPr id="4111" name="Group 2805"/>
          <p:cNvGrpSpPr/>
          <p:nvPr/>
        </p:nvGrpSpPr>
        <p:grpSpPr>
          <a:xfrm>
            <a:off x="4953000" y="3857625"/>
            <a:ext cx="3657600" cy="741363"/>
            <a:chOff x="3120" y="2430"/>
            <a:chExt cx="2304" cy="467"/>
          </a:xfrm>
        </p:grpSpPr>
        <p:sp>
          <p:nvSpPr>
            <p:cNvPr id="26" name="AutoShape 2788"/>
            <p:cNvSpPr>
              <a:spLocks noChangeArrowheads="1"/>
            </p:cNvSpPr>
            <p:nvPr/>
          </p:nvSpPr>
          <p:spPr bwMode="auto">
            <a:xfrm>
              <a:off x="3120" y="2430"/>
              <a:ext cx="601" cy="467"/>
            </a:xfrm>
            <a:prstGeom prst="chevron">
              <a:avLst>
                <a:gd name="adj" fmla="val 32173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27" name="AutoShape 2792"/>
            <p:cNvSpPr>
              <a:spLocks noChangeArrowheads="1"/>
            </p:cNvSpPr>
            <p:nvPr/>
          </p:nvSpPr>
          <p:spPr bwMode="auto">
            <a:xfrm>
              <a:off x="3690" y="2430"/>
              <a:ext cx="601" cy="467"/>
            </a:xfrm>
            <a:prstGeom prst="chevron">
              <a:avLst>
                <a:gd name="adj" fmla="val 32173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28" name="AutoShape 2793"/>
            <p:cNvSpPr>
              <a:spLocks noChangeArrowheads="1"/>
            </p:cNvSpPr>
            <p:nvPr/>
          </p:nvSpPr>
          <p:spPr bwMode="auto">
            <a:xfrm>
              <a:off x="4247" y="2430"/>
              <a:ext cx="601" cy="467"/>
            </a:xfrm>
            <a:prstGeom prst="chevron">
              <a:avLst>
                <a:gd name="adj" fmla="val 32173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29" name="AutoShape 2794"/>
            <p:cNvSpPr>
              <a:spLocks noChangeArrowheads="1"/>
            </p:cNvSpPr>
            <p:nvPr/>
          </p:nvSpPr>
          <p:spPr bwMode="auto">
            <a:xfrm>
              <a:off x="4823" y="2430"/>
              <a:ext cx="601" cy="467"/>
            </a:xfrm>
            <a:prstGeom prst="chevron">
              <a:avLst>
                <a:gd name="adj" fmla="val 32173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</p:grpSp>
      <p:pic>
        <p:nvPicPr>
          <p:cNvPr id="4116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364163"/>
            <a:ext cx="4943475" cy="857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848" name="Rectangle 536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457200" y="2617788"/>
            <a:ext cx="8486775" cy="1611312"/>
          </a:xfrm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anchor="t"/>
          <a:lstStyle>
            <a:lvl1pPr>
              <a:lnSpc>
                <a:spcPct val="80000"/>
              </a:lnSpc>
              <a:defRPr sz="5000">
                <a:ea typeface="굴림" pitchFamily="34" charset="-127"/>
              </a:defRPr>
            </a:lvl1pPr>
          </a:lstStyle>
          <a:p>
            <a:pPr lvl="0" fontAlgn="base"/>
            <a:r>
              <a:rPr lang="zh-CN" altLang="en-US" strike="noStrike" noProof="0" smtClean="0"/>
              <a:t>单击此处编辑母版标题样式</a:t>
            </a:r>
            <a:endParaRPr lang="en-US" altLang="ko-KR" strike="noStrike" noProof="0" smtClean="0"/>
          </a:p>
        </p:txBody>
      </p:sp>
      <p:sp>
        <p:nvSpPr>
          <p:cNvPr id="31" name="Rectangle 2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553200"/>
            <a:ext cx="2133600" cy="152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굴림" pitchFamily="34" charset="-127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굴림" pitchFamily="34" charset="-127"/>
              <a:cs typeface="+mn-cs"/>
            </a:endParaRPr>
          </a:p>
        </p:txBody>
      </p:sp>
      <p:sp>
        <p:nvSpPr>
          <p:cNvPr id="3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6629400"/>
            <a:ext cx="2895600" cy="152400"/>
          </a:xfrm>
          <a:prstGeom prst="rect">
            <a:avLst/>
          </a:prstGeom>
        </p:spPr>
        <p:txBody>
          <a:bodyPr/>
          <a:lstStyle>
            <a:lvl1pPr algn="ctr">
              <a:defRPr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굴림" pitchFamily="34" charset="-127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굴림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57250" y="1447800"/>
            <a:ext cx="3609975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9625" y="1447800"/>
            <a:ext cx="3609975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34175" y="152400"/>
            <a:ext cx="2181225" cy="62484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85738" y="152400"/>
            <a:ext cx="6396037" cy="6248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5738" y="152400"/>
            <a:ext cx="8729662" cy="6096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表占位符 2"/>
          <p:cNvSpPr>
            <a:spLocks noGrp="1"/>
          </p:cNvSpPr>
          <p:nvPr>
            <p:ph type="chart" idx="1" hasCustomPrompt="1"/>
          </p:nvPr>
        </p:nvSpPr>
        <p:spPr>
          <a:xfrm>
            <a:off x="857250" y="1447800"/>
            <a:ext cx="7372350" cy="49530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Char char="•"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单击图标添加图表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5738" y="152400"/>
            <a:ext cx="8729662" cy="6096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 hasCustomPrompt="1"/>
          </p:nvPr>
        </p:nvSpPr>
        <p:spPr>
          <a:xfrm>
            <a:off x="857250" y="1447800"/>
            <a:ext cx="7372350" cy="49530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Char char="•"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单击图标添加表格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806"/>
          <p:cNvGrpSpPr/>
          <p:nvPr/>
        </p:nvGrpSpPr>
        <p:grpSpPr>
          <a:xfrm>
            <a:off x="0" y="504825"/>
            <a:ext cx="9144000" cy="2817813"/>
            <a:chOff x="0" y="681"/>
            <a:chExt cx="5760" cy="1775"/>
          </a:xfrm>
        </p:grpSpPr>
        <p:sp>
          <p:nvSpPr>
            <p:cNvPr id="13" name="Rectangle 2784"/>
            <p:cNvSpPr>
              <a:spLocks noChangeArrowheads="1"/>
            </p:cNvSpPr>
            <p:nvPr/>
          </p:nvSpPr>
          <p:spPr bwMode="ltGray">
            <a:xfrm>
              <a:off x="0" y="2078"/>
              <a:ext cx="5760" cy="247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14" name="Rectangle 2787"/>
            <p:cNvSpPr>
              <a:spLocks noChangeArrowheads="1"/>
            </p:cNvSpPr>
            <p:nvPr/>
          </p:nvSpPr>
          <p:spPr bwMode="ltGray">
            <a:xfrm>
              <a:off x="0" y="2325"/>
              <a:ext cx="5760" cy="131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grpSp>
          <p:nvGrpSpPr>
            <p:cNvPr id="5125" name="Group 2804"/>
            <p:cNvGrpSpPr/>
            <p:nvPr/>
          </p:nvGrpSpPr>
          <p:grpSpPr>
            <a:xfrm>
              <a:off x="329" y="681"/>
              <a:ext cx="1063" cy="759"/>
              <a:chOff x="329" y="681"/>
              <a:chExt cx="1063" cy="759"/>
            </a:xfrm>
          </p:grpSpPr>
          <p:sp>
            <p:nvSpPr>
              <p:cNvPr id="16" name="Rectangle 2795"/>
              <p:cNvSpPr>
                <a:spLocks noChangeArrowheads="1"/>
              </p:cNvSpPr>
              <p:nvPr/>
            </p:nvSpPr>
            <p:spPr bwMode="ltGray">
              <a:xfrm>
                <a:off x="329" y="681"/>
                <a:ext cx="103" cy="10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1pPr>
                <a:lvl2pPr marL="742950" indent="-28575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2pPr>
                <a:lvl3pPr marL="11430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3pPr>
                <a:lvl4pPr marL="16002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4pPr>
                <a:lvl5pPr marL="20574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669900"/>
                  </a:solidFill>
                  <a:effectLst/>
                  <a:uLnTx/>
                  <a:uFillTx/>
                  <a:latin typeface="Lucida Sans Unicode" panose="020B0602030504020204" pitchFamily="34" charset="0"/>
                  <a:ea typeface="굴림" pitchFamily="34" charset="-127"/>
                  <a:cs typeface="+mn-cs"/>
                </a:endParaRPr>
              </a:p>
            </p:txBody>
          </p:sp>
          <p:sp>
            <p:nvSpPr>
              <p:cNvPr id="17" name="Rectangle 2796"/>
              <p:cNvSpPr>
                <a:spLocks noChangeArrowheads="1"/>
              </p:cNvSpPr>
              <p:nvPr/>
            </p:nvSpPr>
            <p:spPr bwMode="ltGray">
              <a:xfrm>
                <a:off x="569" y="870"/>
                <a:ext cx="103" cy="10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1pPr>
                <a:lvl2pPr marL="742950" indent="-28575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2pPr>
                <a:lvl3pPr marL="11430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3pPr>
                <a:lvl4pPr marL="16002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4pPr>
                <a:lvl5pPr marL="20574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669900"/>
                  </a:solidFill>
                  <a:effectLst/>
                  <a:uLnTx/>
                  <a:uFillTx/>
                  <a:latin typeface="Lucida Sans Unicode" panose="020B0602030504020204" pitchFamily="34" charset="0"/>
                  <a:ea typeface="굴림" pitchFamily="34" charset="-127"/>
                  <a:cs typeface="+mn-cs"/>
                </a:endParaRPr>
              </a:p>
            </p:txBody>
          </p:sp>
          <p:sp>
            <p:nvSpPr>
              <p:cNvPr id="18" name="Rectangle 2797"/>
              <p:cNvSpPr>
                <a:spLocks noChangeArrowheads="1"/>
              </p:cNvSpPr>
              <p:nvPr/>
            </p:nvSpPr>
            <p:spPr bwMode="ltGray">
              <a:xfrm>
                <a:off x="912" y="767"/>
                <a:ext cx="103" cy="10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1pPr>
                <a:lvl2pPr marL="742950" indent="-28575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2pPr>
                <a:lvl3pPr marL="11430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3pPr>
                <a:lvl4pPr marL="16002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4pPr>
                <a:lvl5pPr marL="20574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669900"/>
                  </a:solidFill>
                  <a:effectLst/>
                  <a:uLnTx/>
                  <a:uFillTx/>
                  <a:latin typeface="Lucida Sans Unicode" panose="020B0602030504020204" pitchFamily="34" charset="0"/>
                  <a:ea typeface="굴림" pitchFamily="34" charset="-127"/>
                  <a:cs typeface="+mn-cs"/>
                </a:endParaRPr>
              </a:p>
            </p:txBody>
          </p:sp>
          <p:sp>
            <p:nvSpPr>
              <p:cNvPr id="19" name="Rectangle 2798"/>
              <p:cNvSpPr>
                <a:spLocks noChangeArrowheads="1"/>
              </p:cNvSpPr>
              <p:nvPr/>
            </p:nvSpPr>
            <p:spPr bwMode="ltGray">
              <a:xfrm>
                <a:off x="809" y="1097"/>
                <a:ext cx="103" cy="10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1pPr>
                <a:lvl2pPr marL="742950" indent="-28575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2pPr>
                <a:lvl3pPr marL="11430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3pPr>
                <a:lvl4pPr marL="16002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4pPr>
                <a:lvl5pPr marL="20574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669900"/>
                  </a:solidFill>
                  <a:effectLst/>
                  <a:uLnTx/>
                  <a:uFillTx/>
                  <a:latin typeface="Lucida Sans Unicode" panose="020B0602030504020204" pitchFamily="34" charset="0"/>
                  <a:ea typeface="굴림" pitchFamily="34" charset="-127"/>
                  <a:cs typeface="+mn-cs"/>
                </a:endParaRPr>
              </a:p>
            </p:txBody>
          </p:sp>
          <p:sp>
            <p:nvSpPr>
              <p:cNvPr id="20" name="Rectangle 2799"/>
              <p:cNvSpPr>
                <a:spLocks noChangeArrowheads="1"/>
              </p:cNvSpPr>
              <p:nvPr/>
            </p:nvSpPr>
            <p:spPr bwMode="ltGray">
              <a:xfrm>
                <a:off x="1049" y="1337"/>
                <a:ext cx="103" cy="10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1pPr>
                <a:lvl2pPr marL="742950" indent="-28575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2pPr>
                <a:lvl3pPr marL="11430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3pPr>
                <a:lvl4pPr marL="16002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4pPr>
                <a:lvl5pPr marL="20574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669900"/>
                  </a:solidFill>
                  <a:effectLst/>
                  <a:uLnTx/>
                  <a:uFillTx/>
                  <a:latin typeface="Lucida Sans Unicode" panose="020B0602030504020204" pitchFamily="34" charset="0"/>
                  <a:ea typeface="굴림" pitchFamily="34" charset="-127"/>
                  <a:cs typeface="+mn-cs"/>
                </a:endParaRPr>
              </a:p>
            </p:txBody>
          </p:sp>
          <p:sp>
            <p:nvSpPr>
              <p:cNvPr id="21" name="Rectangle 2800"/>
              <p:cNvSpPr>
                <a:spLocks noChangeArrowheads="1"/>
              </p:cNvSpPr>
              <p:nvPr/>
            </p:nvSpPr>
            <p:spPr bwMode="ltGray">
              <a:xfrm>
                <a:off x="1289" y="1097"/>
                <a:ext cx="103" cy="10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1pPr>
                <a:lvl2pPr marL="742950" indent="-28575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2pPr>
                <a:lvl3pPr marL="11430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3pPr>
                <a:lvl4pPr marL="16002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4pPr>
                <a:lvl5pPr marL="20574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669900"/>
                  </a:solidFill>
                  <a:effectLst/>
                  <a:uLnTx/>
                  <a:uFillTx/>
                  <a:latin typeface="Lucida Sans Unicode" panose="020B0602030504020204" pitchFamily="34" charset="0"/>
                  <a:ea typeface="굴림" pitchFamily="34" charset="-127"/>
                  <a:cs typeface="+mn-cs"/>
                </a:endParaRPr>
              </a:p>
            </p:txBody>
          </p:sp>
          <p:sp>
            <p:nvSpPr>
              <p:cNvPr id="22" name="Rectangle 2801"/>
              <p:cNvSpPr>
                <a:spLocks noChangeArrowheads="1"/>
              </p:cNvSpPr>
              <p:nvPr/>
            </p:nvSpPr>
            <p:spPr bwMode="ltGray">
              <a:xfrm>
                <a:off x="517" y="1284"/>
                <a:ext cx="103" cy="10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1pPr>
                <a:lvl2pPr marL="742950" indent="-28575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2pPr>
                <a:lvl3pPr marL="11430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3pPr>
                <a:lvl4pPr marL="16002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4pPr>
                <a:lvl5pPr marL="2057400" indent="-228600"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accent1"/>
                    </a:solidFill>
                    <a:latin typeface="Lucida Sans Unicode" panose="020B0602030504020204" pitchFamily="34" charset="0"/>
                    <a:ea typeface="굴림" pitchFamily="34" charset="-127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669900"/>
                  </a:solidFill>
                  <a:effectLst/>
                  <a:uLnTx/>
                  <a:uFillTx/>
                  <a:latin typeface="Lucida Sans Unicode" panose="020B0602030504020204" pitchFamily="34" charset="0"/>
                  <a:ea typeface="굴림" pitchFamily="34" charset="-127"/>
                  <a:cs typeface="+mn-cs"/>
                </a:endParaRPr>
              </a:p>
            </p:txBody>
          </p:sp>
        </p:grpSp>
      </p:grpSp>
      <p:grpSp>
        <p:nvGrpSpPr>
          <p:cNvPr id="5133" name="Group 2805"/>
          <p:cNvGrpSpPr/>
          <p:nvPr/>
        </p:nvGrpSpPr>
        <p:grpSpPr>
          <a:xfrm>
            <a:off x="4983163" y="3298825"/>
            <a:ext cx="3657600" cy="741363"/>
            <a:chOff x="3120" y="2430"/>
            <a:chExt cx="2304" cy="467"/>
          </a:xfrm>
        </p:grpSpPr>
        <p:sp>
          <p:nvSpPr>
            <p:cNvPr id="24" name="AutoShape 2788"/>
            <p:cNvSpPr>
              <a:spLocks noChangeArrowheads="1"/>
            </p:cNvSpPr>
            <p:nvPr/>
          </p:nvSpPr>
          <p:spPr bwMode="auto">
            <a:xfrm>
              <a:off x="3120" y="2430"/>
              <a:ext cx="601" cy="467"/>
            </a:xfrm>
            <a:prstGeom prst="chevron">
              <a:avLst>
                <a:gd name="adj" fmla="val 32173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25" name="AutoShape 2792"/>
            <p:cNvSpPr>
              <a:spLocks noChangeArrowheads="1"/>
            </p:cNvSpPr>
            <p:nvPr/>
          </p:nvSpPr>
          <p:spPr bwMode="auto">
            <a:xfrm>
              <a:off x="3690" y="2430"/>
              <a:ext cx="601" cy="467"/>
            </a:xfrm>
            <a:prstGeom prst="chevron">
              <a:avLst>
                <a:gd name="adj" fmla="val 32173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26" name="AutoShape 2793"/>
            <p:cNvSpPr>
              <a:spLocks noChangeArrowheads="1"/>
            </p:cNvSpPr>
            <p:nvPr/>
          </p:nvSpPr>
          <p:spPr bwMode="auto">
            <a:xfrm>
              <a:off x="4247" y="2430"/>
              <a:ext cx="601" cy="467"/>
            </a:xfrm>
            <a:prstGeom prst="chevron">
              <a:avLst>
                <a:gd name="adj" fmla="val 32173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27" name="AutoShape 2794"/>
            <p:cNvSpPr>
              <a:spLocks noChangeArrowheads="1"/>
            </p:cNvSpPr>
            <p:nvPr/>
          </p:nvSpPr>
          <p:spPr bwMode="auto">
            <a:xfrm>
              <a:off x="4823" y="2430"/>
              <a:ext cx="601" cy="467"/>
            </a:xfrm>
            <a:prstGeom prst="chevron">
              <a:avLst>
                <a:gd name="adj" fmla="val 32173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</p:grpSp>
      <p:pic>
        <p:nvPicPr>
          <p:cNvPr id="513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488" y="176213"/>
            <a:ext cx="1368425" cy="1368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848" name="Rectangle 536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446904" y="1844823"/>
            <a:ext cx="8486775" cy="1454001"/>
          </a:xfrm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anchor="t"/>
          <a:lstStyle>
            <a:lvl1pPr>
              <a:lnSpc>
                <a:spcPct val="80000"/>
              </a:lnSpc>
              <a:defRPr sz="50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 fontAlgn="base"/>
            <a:r>
              <a:rPr lang="zh-CN" altLang="en-US" strike="noStrike" noProof="0" smtClean="0"/>
              <a:t>单击此处编辑母版标题样式</a:t>
            </a:r>
            <a:endParaRPr lang="en-US" altLang="ko-KR" strike="noStrike" noProof="0" dirty="0" smtClean="0"/>
          </a:p>
        </p:txBody>
      </p:sp>
      <p:sp>
        <p:nvSpPr>
          <p:cNvPr id="29" name="Rectangle 2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553200"/>
            <a:ext cx="2133600" cy="152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4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굴림" pitchFamily="34" charset="-127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굴림" pitchFamily="34" charset="-127"/>
              <a:cs typeface="+mn-cs"/>
            </a:endParaRPr>
          </a:p>
        </p:txBody>
      </p:sp>
      <p:sp>
        <p:nvSpPr>
          <p:cNvPr id="30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6629400"/>
            <a:ext cx="2895600" cy="152400"/>
          </a:xfrm>
          <a:prstGeom prst="rect">
            <a:avLst/>
          </a:prstGeom>
        </p:spPr>
        <p:txBody>
          <a:bodyPr/>
          <a:lstStyle>
            <a:lvl1pPr algn="ctr">
              <a:defRPr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굴림" pitchFamily="34" charset="-127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굴림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 eaLnBrk="1">
              <a:buClr>
                <a:srgbClr val="C00000"/>
              </a:buClr>
              <a:defRPr>
                <a:latin typeface="楷体_GB2312" pitchFamily="49" charset="-122"/>
                <a:ea typeface="楷体_GB2312" pitchFamily="49" charset="-122"/>
              </a:defRPr>
            </a:lvl1pPr>
            <a:lvl2pPr algn="just" eaLnBrk="1">
              <a:defRPr/>
            </a:lvl2pPr>
            <a:lvl3pPr algn="just" eaLnBrk="1">
              <a:defRPr/>
            </a:lvl3pPr>
            <a:lvl4pPr algn="just" eaLnBrk="1">
              <a:defRPr/>
            </a:lvl4pPr>
            <a:lvl5pPr algn="just" eaLnBrk="1">
              <a:defRPr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57250" y="1447800"/>
            <a:ext cx="3609975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9625" y="1447800"/>
            <a:ext cx="3609975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34175" y="152400"/>
            <a:ext cx="2181225" cy="62484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85738" y="152400"/>
            <a:ext cx="6396037" cy="6248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5738" y="152400"/>
            <a:ext cx="8729662" cy="60960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图表占位符 2"/>
          <p:cNvSpPr>
            <a:spLocks noGrp="1"/>
          </p:cNvSpPr>
          <p:nvPr>
            <p:ph type="chart" idx="1" hasCustomPrompt="1"/>
          </p:nvPr>
        </p:nvSpPr>
        <p:spPr>
          <a:xfrm>
            <a:off x="857250" y="1447800"/>
            <a:ext cx="7372350" cy="49530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Char char="•"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单击图标添加图表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5738" y="152400"/>
            <a:ext cx="8729662" cy="6096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 hasCustomPrompt="1"/>
          </p:nvPr>
        </p:nvSpPr>
        <p:spPr>
          <a:xfrm>
            <a:off x="857250" y="1447800"/>
            <a:ext cx="7372350" cy="49530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Char char="•"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单击图标添加表格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2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5" Type="http://schemas.openxmlformats.org/officeDocument/2006/relationships/image" Target="../media/image5.jpeg"/><Relationship Id="rId14" Type="http://schemas.openxmlformats.org/officeDocument/2006/relationships/image" Target="../media/image4.png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2"/>
          <p:cNvSpPr>
            <a:spLocks noGrp="1"/>
          </p:cNvSpPr>
          <p:nvPr>
            <p:ph type="body"/>
          </p:nvPr>
        </p:nvSpPr>
        <p:spPr>
          <a:xfrm>
            <a:off x="857250" y="1447800"/>
            <a:ext cx="7372350" cy="49530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ko-KR" dirty="0"/>
          </a:p>
        </p:txBody>
      </p:sp>
      <p:sp>
        <p:nvSpPr>
          <p:cNvPr id="12313" name="Rectangle 2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228600" y="6477000"/>
            <a:ext cx="533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  <p:grpSp>
        <p:nvGrpSpPr>
          <p:cNvPr id="1028" name="Group 319"/>
          <p:cNvGrpSpPr/>
          <p:nvPr/>
        </p:nvGrpSpPr>
        <p:grpSpPr>
          <a:xfrm>
            <a:off x="0" y="685800"/>
            <a:ext cx="9144000" cy="776288"/>
            <a:chOff x="0" y="432"/>
            <a:chExt cx="5760" cy="489"/>
          </a:xfrm>
        </p:grpSpPr>
        <p:sp>
          <p:nvSpPr>
            <p:cNvPr id="12592" name="Rectangle 304"/>
            <p:cNvSpPr>
              <a:spLocks noChangeArrowheads="1"/>
            </p:cNvSpPr>
            <p:nvPr/>
          </p:nvSpPr>
          <p:spPr bwMode="gray">
            <a:xfrm>
              <a:off x="0" y="432"/>
              <a:ext cx="5760" cy="146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1033" name="Rectangle 305"/>
            <p:cNvSpPr>
              <a:spLocks noChangeArrowheads="1"/>
            </p:cNvSpPr>
            <p:nvPr/>
          </p:nvSpPr>
          <p:spPr bwMode="auto">
            <a:xfrm>
              <a:off x="0" y="578"/>
              <a:ext cx="5760" cy="7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1034" name="AutoShape 309"/>
            <p:cNvSpPr>
              <a:spLocks noChangeArrowheads="1"/>
            </p:cNvSpPr>
            <p:nvPr/>
          </p:nvSpPr>
          <p:spPr bwMode="auto">
            <a:xfrm>
              <a:off x="4882" y="615"/>
              <a:ext cx="384" cy="306"/>
            </a:xfrm>
            <a:prstGeom prst="chevron">
              <a:avLst>
                <a:gd name="adj" fmla="val 31373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1035" name="AutoShape 310"/>
            <p:cNvSpPr>
              <a:spLocks noChangeArrowheads="1"/>
            </p:cNvSpPr>
            <p:nvPr/>
          </p:nvSpPr>
          <p:spPr bwMode="auto">
            <a:xfrm>
              <a:off x="5307" y="615"/>
              <a:ext cx="384" cy="306"/>
            </a:xfrm>
            <a:prstGeom prst="chevron">
              <a:avLst>
                <a:gd name="adj" fmla="val 31373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</p:grpSp>
      <p:sp>
        <p:nvSpPr>
          <p:cNvPr id="2" name="Rectangle 21"/>
          <p:cNvSpPr>
            <a:spLocks noGrp="1"/>
          </p:cNvSpPr>
          <p:nvPr>
            <p:ph type="title"/>
          </p:nvPr>
        </p:nvSpPr>
        <p:spPr>
          <a:xfrm>
            <a:off x="185738" y="152400"/>
            <a:ext cx="8729662" cy="609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en-US" altLang="ko-KR" dirty="0"/>
          </a:p>
        </p:txBody>
      </p:sp>
      <p:pic>
        <p:nvPicPr>
          <p:cNvPr id="3" name="图片 1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084888" y="6453188"/>
            <a:ext cx="358775" cy="360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1" name="TextBox 2"/>
          <p:cNvSpPr txBox="1">
            <a:spLocks noChangeArrowheads="1"/>
          </p:cNvSpPr>
          <p:nvPr/>
        </p:nvSpPr>
        <p:spPr bwMode="auto">
          <a:xfrm>
            <a:off x="6372225" y="6438900"/>
            <a:ext cx="2789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1"/>
                </a:solidFill>
                <a:latin typeface="Lucida Sans Unicode" panose="020B0602030504020204" pitchFamily="34" charset="0"/>
                <a:ea typeface="굴림" pitchFamily="34" charset="-127"/>
              </a:defRPr>
            </a:lvl1pPr>
            <a:lvl2pPr marL="742950" indent="-285750">
              <a:defRPr sz="2000" b="1">
                <a:solidFill>
                  <a:schemeClr val="accent1"/>
                </a:solidFill>
                <a:latin typeface="Lucida Sans Unicode" panose="020B0602030504020204" pitchFamily="34" charset="0"/>
                <a:ea typeface="굴림" pitchFamily="34" charset="-127"/>
              </a:defRPr>
            </a:lvl2pPr>
            <a:lvl3pPr marL="1143000" indent="-228600">
              <a:defRPr sz="2000" b="1">
                <a:solidFill>
                  <a:schemeClr val="accent1"/>
                </a:solidFill>
                <a:latin typeface="Lucida Sans Unicode" panose="020B0602030504020204" pitchFamily="34" charset="0"/>
                <a:ea typeface="굴림" pitchFamily="34" charset="-127"/>
              </a:defRPr>
            </a:lvl3pPr>
            <a:lvl4pPr marL="1600200" indent="-228600">
              <a:defRPr sz="2000" b="1">
                <a:solidFill>
                  <a:schemeClr val="accent1"/>
                </a:solidFill>
                <a:latin typeface="Lucida Sans Unicode" panose="020B0602030504020204" pitchFamily="34" charset="0"/>
                <a:ea typeface="굴림" pitchFamily="34" charset="-127"/>
              </a:defRPr>
            </a:lvl4pPr>
            <a:lvl5pPr marL="2057400" indent="-228600">
              <a:defRPr sz="2000" b="1">
                <a:solidFill>
                  <a:schemeClr val="accent1"/>
                </a:solidFill>
                <a:latin typeface="Lucida Sans Unicode" panose="020B0602030504020204" pitchFamily="34" charset="0"/>
                <a:ea typeface="굴림" pitchFamily="34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Lucida Sans Unicode" panose="020B0602030504020204" pitchFamily="34" charset="0"/>
                <a:ea typeface="굴림" pitchFamily="34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Lucida Sans Unicode" panose="020B0602030504020204" pitchFamily="34" charset="0"/>
                <a:ea typeface="굴림" pitchFamily="34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Lucida Sans Unicode" panose="020B0602030504020204" pitchFamily="34" charset="0"/>
                <a:ea typeface="굴림" pitchFamily="34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Lucida Sans Unicode" panose="020B0602030504020204" pitchFamily="34" charset="0"/>
                <a:ea typeface="굴림" pitchFamily="34" charset="-127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东北财经大学统计学院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10000"/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2"/>
          <p:cNvSpPr>
            <a:spLocks noGrp="1"/>
          </p:cNvSpPr>
          <p:nvPr>
            <p:ph type="body"/>
          </p:nvPr>
        </p:nvSpPr>
        <p:spPr>
          <a:xfrm>
            <a:off x="857250" y="1447800"/>
            <a:ext cx="7372350" cy="49530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ko-KR" dirty="0"/>
          </a:p>
        </p:txBody>
      </p:sp>
      <p:sp>
        <p:nvSpPr>
          <p:cNvPr id="12313" name="Rectangle 2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228600" y="6477000"/>
            <a:ext cx="533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>
                <a:solidFill>
                  <a:srgbClr val="F8F8F8"/>
                </a:solidFill>
                <a:latin typeface="Verdana" panose="020B0604030504040204" pitchFamily="34" charset="0"/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ko-KR" altLang="en-US" strike="noStrike" noProof="1" dirty="0">
                <a:latin typeface="Verdana" panose="020B0604030504040204" pitchFamily="34" charset="0"/>
                <a:ea typeface="굴림" pitchFamily="34" charset="-127"/>
                <a:cs typeface="+mn-cs"/>
              </a:rPr>
            </a:fld>
            <a:endParaRPr lang="ko-KR" altLang="en-US" strike="noStrike" noProof="1" dirty="0">
              <a:latin typeface="Lucida Sans Unicode" panose="020B0602030504020204" pitchFamily="34" charset="0"/>
            </a:endParaRPr>
          </a:p>
        </p:txBody>
      </p:sp>
      <p:grpSp>
        <p:nvGrpSpPr>
          <p:cNvPr id="2052" name="Group 319"/>
          <p:cNvGrpSpPr/>
          <p:nvPr/>
        </p:nvGrpSpPr>
        <p:grpSpPr>
          <a:xfrm>
            <a:off x="0" y="685800"/>
            <a:ext cx="9144000" cy="776288"/>
            <a:chOff x="0" y="432"/>
            <a:chExt cx="5760" cy="489"/>
          </a:xfrm>
        </p:grpSpPr>
        <p:sp>
          <p:nvSpPr>
            <p:cNvPr id="12592" name="Rectangle 304"/>
            <p:cNvSpPr>
              <a:spLocks noChangeArrowheads="1"/>
            </p:cNvSpPr>
            <p:nvPr/>
          </p:nvSpPr>
          <p:spPr bwMode="gray">
            <a:xfrm>
              <a:off x="0" y="432"/>
              <a:ext cx="5760" cy="146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2057" name="Rectangle 305"/>
            <p:cNvSpPr>
              <a:spLocks noChangeArrowheads="1"/>
            </p:cNvSpPr>
            <p:nvPr/>
          </p:nvSpPr>
          <p:spPr bwMode="auto">
            <a:xfrm>
              <a:off x="0" y="578"/>
              <a:ext cx="5760" cy="7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2058" name="AutoShape 309"/>
            <p:cNvSpPr>
              <a:spLocks noChangeArrowheads="1"/>
            </p:cNvSpPr>
            <p:nvPr/>
          </p:nvSpPr>
          <p:spPr bwMode="auto">
            <a:xfrm>
              <a:off x="4882" y="615"/>
              <a:ext cx="384" cy="306"/>
            </a:xfrm>
            <a:prstGeom prst="chevron">
              <a:avLst>
                <a:gd name="adj" fmla="val 31373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  <p:sp>
          <p:nvSpPr>
            <p:cNvPr id="2059" name="AutoShape 310"/>
            <p:cNvSpPr>
              <a:spLocks noChangeArrowheads="1"/>
            </p:cNvSpPr>
            <p:nvPr/>
          </p:nvSpPr>
          <p:spPr bwMode="auto">
            <a:xfrm>
              <a:off x="5307" y="615"/>
              <a:ext cx="384" cy="306"/>
            </a:xfrm>
            <a:prstGeom prst="chevron">
              <a:avLst>
                <a:gd name="adj" fmla="val 31373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1pPr>
              <a:lvl2pPr marL="742950" indent="-28575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2pPr>
              <a:lvl3pPr marL="11430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3pPr>
              <a:lvl4pPr marL="16002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4pPr>
              <a:lvl5pPr marL="2057400" indent="-228600"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1"/>
                  </a:solidFill>
                  <a:latin typeface="Lucida Sans Unicode" panose="020B0602030504020204" pitchFamily="34" charset="0"/>
                  <a:ea typeface="굴림" pitchFamily="34" charset="-127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Lucida Sans Unicode" panose="020B0602030504020204" pitchFamily="34" charset="0"/>
                <a:ea typeface="굴림" pitchFamily="34" charset="-127"/>
                <a:cs typeface="+mn-cs"/>
              </a:endParaRPr>
            </a:p>
          </p:txBody>
        </p:sp>
      </p:grpSp>
      <p:sp>
        <p:nvSpPr>
          <p:cNvPr id="2" name="Rectangle 21"/>
          <p:cNvSpPr>
            <a:spLocks noGrp="1"/>
          </p:cNvSpPr>
          <p:nvPr>
            <p:ph type="title"/>
          </p:nvPr>
        </p:nvSpPr>
        <p:spPr>
          <a:xfrm>
            <a:off x="185738" y="152400"/>
            <a:ext cx="8729662" cy="609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en-US" altLang="ko-KR" dirty="0"/>
          </a:p>
        </p:txBody>
      </p:sp>
      <p:pic>
        <p:nvPicPr>
          <p:cNvPr id="3" name="Picture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83388" y="6465888"/>
            <a:ext cx="2339975" cy="315912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3D5C00"/>
            </a:prstShdw>
          </a:effectLst>
        </p:spPr>
      </p:pic>
      <p:pic>
        <p:nvPicPr>
          <p:cNvPr id="4" name="图片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32538" y="6421438"/>
            <a:ext cx="404812" cy="404812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10000"/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hyperlink" Target="&#38382;&#21367;&#65367;&#65359;&#65362;&#65348;.doc" TargetMode="External"/><Relationship Id="rId3" Type="http://schemas.openxmlformats.org/officeDocument/2006/relationships/hyperlink" Target="&#31532;&#20061;&#32452;&#20013;&#23567;&#23398;&#28145;&#35775;&#25253;&#21578;.doc" TargetMode="External"/><Relationship Id="rId2" Type="http://schemas.openxmlformats.org/officeDocument/2006/relationships/hyperlink" Target="&#24188;&#20799;&#22253;&#23478;&#38271;&#28145;&#24230;&#35775;&#35848;&#25552;&#32434;.doc" TargetMode="External"/><Relationship Id="rId1" Type="http://schemas.openxmlformats.org/officeDocument/2006/relationships/hyperlink" Target="&#36873;&#39064;&#27719;&#24635;.doc" TargetMode="Externa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24.xml"/><Relationship Id="rId2" Type="http://schemas.openxmlformats.org/officeDocument/2006/relationships/slide" Target="slide23.xml"/><Relationship Id="rId1" Type="http://schemas.openxmlformats.org/officeDocument/2006/relationships/slide" Target="slide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Rectangle 1026"/>
          <p:cNvSpPr>
            <a:spLocks noGrp="1"/>
          </p:cNvSpPr>
          <p:nvPr>
            <p:ph type="ctrTitle" sz="quarter"/>
          </p:nvPr>
        </p:nvSpPr>
        <p:spPr>
          <a:xfrm>
            <a:off x="438150" y="1009650"/>
            <a:ext cx="8486775" cy="2179638"/>
          </a:xfrm>
        </p:spPr>
        <p:txBody>
          <a:bodyPr vert="horz" wrap="square" lIns="91440" tIns="45720" rIns="91440" bIns="45720" anchor="t"/>
          <a:p>
            <a:pPr algn="ctr" eaLnBrk="1" hangingPunct="1">
              <a:buClrTx/>
              <a:buSzTx/>
              <a:buFontTx/>
              <a:buNone/>
            </a:pPr>
            <a:r>
              <a:rPr lang="zh-CN" altLang="zh-CN" sz="4400" dirty="0">
                <a:latin typeface="Times New Roman" panose="02020603050405020304" pitchFamily="18" charset="0"/>
                <a:ea typeface="华文新魏" panose="02010800040101010101" pitchFamily="2" charset="-122"/>
                <a:cs typeface="+mj-cs"/>
              </a:rPr>
              <a:t>从选题到设计</a:t>
            </a:r>
            <a:br>
              <a:rPr lang="zh-CN" altLang="zh-CN" sz="4800" dirty="0">
                <a:latin typeface="Times New Roman" panose="02020603050405020304" pitchFamily="18" charset="0"/>
                <a:ea typeface="华文新魏" panose="02010800040101010101" pitchFamily="2" charset="-122"/>
                <a:cs typeface="+mj-cs"/>
              </a:rPr>
            </a:br>
            <a:r>
              <a:rPr lang="zh-CN" altLang="zh-CN" sz="4800" dirty="0">
                <a:latin typeface="Times New Roman" panose="02020603050405020304" pitchFamily="18" charset="0"/>
                <a:ea typeface="华文新魏" panose="02010800040101010101" pitchFamily="2" charset="-122"/>
                <a:cs typeface="+mj-cs"/>
              </a:rPr>
              <a:t>     </a:t>
            </a:r>
            <a:r>
              <a:rPr lang="zh-CN" altLang="zh-CN" sz="2800" dirty="0">
                <a:latin typeface="Times New Roman" panose="02020603050405020304" pitchFamily="18" charset="0"/>
                <a:ea typeface="华文新魏" panose="02010800040101010101" pitchFamily="2" charset="-122"/>
                <a:cs typeface="+mj-cs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华文新魏" panose="02010800040101010101" pitchFamily="2" charset="-122"/>
                <a:cs typeface="+mj-cs"/>
              </a:rPr>
              <a:t>——</a:t>
            </a:r>
            <a:r>
              <a:rPr lang="zh-CN" altLang="en-US" sz="2800" dirty="0">
                <a:latin typeface="Times New Roman" panose="02020603050405020304" pitchFamily="18" charset="0"/>
                <a:ea typeface="华文新魏" panose="02010800040101010101" pitchFamily="2" charset="-122"/>
                <a:cs typeface="+mj-cs"/>
              </a:rPr>
              <a:t>怎样开始一项调查</a:t>
            </a:r>
            <a:endParaRPr lang="zh-CN" altLang="en-US" sz="2800" dirty="0">
              <a:latin typeface="Times New Roman" panose="02020603050405020304" pitchFamily="18" charset="0"/>
              <a:ea typeface="华文新魏" panose="02010800040101010101" pitchFamily="2" charset="-122"/>
              <a:cs typeface="+mj-cs"/>
            </a:endParaRPr>
          </a:p>
        </p:txBody>
      </p:sp>
      <p:sp>
        <p:nvSpPr>
          <p:cNvPr id="8194" name="Rectangle 1027"/>
          <p:cNvSpPr>
            <a:spLocks noGrp="1"/>
          </p:cNvSpPr>
          <p:nvPr>
            <p:ph type="subTitle"/>
          </p:nvPr>
        </p:nvSpPr>
        <p:spPr>
          <a:xfrm>
            <a:off x="1606550" y="5218113"/>
            <a:ext cx="6400800" cy="2138362"/>
          </a:xfrm>
        </p:spPr>
        <p:txBody>
          <a:bodyPr vert="horz" wrap="square" lIns="91440" tIns="45720" rIns="91440" bIns="45720" anchor="t"/>
          <a:lstStyle>
            <a:lvl1pPr marL="0" lvl="0" indent="0" algn="ctr">
              <a:buClr>
                <a:schemeClr val="folHlink"/>
              </a:buClr>
              <a:buSzPct val="110000"/>
              <a:buFontTx/>
              <a:defRPr/>
            </a:lvl1pPr>
            <a:lvl2pPr marL="457200" lvl="1" indent="0" algn="ctr">
              <a:buClr>
                <a:schemeClr val="folHlink"/>
              </a:buClr>
              <a:buSzPct val="110000"/>
              <a:buFontTx/>
              <a:defRPr/>
            </a:lvl2pPr>
            <a:lvl3pPr marL="914400" lvl="2" indent="0" algn="ctr">
              <a:buClr>
                <a:schemeClr val="folHlink"/>
              </a:buClr>
              <a:buSzPct val="110000"/>
              <a:buFont typeface="Wingdings" panose="05000000000000000000" pitchFamily="2" charset="2"/>
              <a:defRPr/>
            </a:lvl3pPr>
            <a:lvl4pPr marL="1371600" lvl="3" indent="0" algn="ctr">
              <a:buClr>
                <a:schemeClr val="folHlink"/>
              </a:buClr>
              <a:buSzPct val="110000"/>
              <a:buFont typeface="Wingdings" panose="05000000000000000000" pitchFamily="2" charset="2"/>
              <a:defRPr/>
            </a:lvl4pPr>
            <a:lvl5pPr marL="1828800" lvl="4" indent="0" algn="ctr">
              <a:buClr>
                <a:schemeClr val="folHlink"/>
              </a:buClr>
              <a:buSzPct val="110000"/>
              <a:buFont typeface="Wingdings" panose="05000000000000000000" pitchFamily="2" charset="2"/>
              <a:defRPr/>
            </a:lvl5pPr>
          </a:lstStyle>
          <a:p>
            <a:pPr marL="0" lvl="0" indent="0" algn="ctr" eaLnBrk="1" hangingPunct="1">
              <a:buFontTx/>
              <a:buNone/>
            </a:pPr>
            <a:r>
              <a:rPr lang="zh-CN" altLang="en-US" sz="20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东北财经大学统计学院</a:t>
            </a:r>
            <a:endParaRPr lang="en-US" altLang="zh-CN" sz="2000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 algn="ctr" eaLnBrk="1" hangingPunct="1">
              <a:buFontTx/>
              <a:buNone/>
            </a:pPr>
            <a:r>
              <a:rPr lang="en-US" altLang="ko-KR" sz="2000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 pitchFamily="34" charset="-122"/>
              </a:rPr>
              <a:t>http://stat.dufe.edu.cn</a:t>
            </a:r>
            <a:endParaRPr lang="en-US" altLang="ko-KR" sz="2000" dirty="0">
              <a:solidFill>
                <a:srgbClr val="002060"/>
              </a:solidFill>
              <a:latin typeface="Times New Roman" panose="02020603050405020304" pitchFamily="18" charset="0"/>
              <a:ea typeface="Arial Unicode MS" pitchFamily="34" charset="-122"/>
            </a:endParaRPr>
          </a:p>
          <a:p>
            <a:pPr marL="0" lvl="0" indent="0" algn="ctr" eaLnBrk="1" hangingPunct="1">
              <a:buFontTx/>
              <a:buNone/>
            </a:pPr>
            <a:r>
              <a:rPr lang="en-US" altLang="zh-CN" sz="2000" dirty="0">
                <a:latin typeface="黑体" panose="02010609060101010101" pitchFamily="49" charset="-122"/>
                <a:ea typeface="굴림" pitchFamily="34" charset="-127"/>
              </a:rPr>
              <a:t>2021.2.27</a:t>
            </a:r>
            <a:endParaRPr lang="ko-KR" altLang="en-US" sz="2000" dirty="0">
              <a:latin typeface="黑体" panose="02010609060101010101" pitchFamily="49" charset="-122"/>
              <a:ea typeface="굴림" pitchFamily="34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历届大赛选题分析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9218" name="内容占位符 2"/>
          <p:cNvSpPr>
            <a:spLocks noGrp="1"/>
          </p:cNvSpPr>
          <p:nvPr>
            <p:ph idx="1"/>
          </p:nvPr>
        </p:nvSpPr>
        <p:spPr>
          <a:xfrm>
            <a:off x="857250" y="1447800"/>
            <a:ext cx="7747000" cy="4003675"/>
          </a:xfrm>
        </p:spPr>
        <p:txBody>
          <a:bodyPr vert="horz" wrap="square" lIns="91440" tIns="45720" rIns="91440" bIns="45720" anchor="t"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大学生相关话题一直是大赛参选作品的热门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1913610" y="2204863"/>
          <a:ext cx="5371811" cy="324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历届大赛选题分析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0242" name="内容占位符 2"/>
          <p:cNvSpPr>
            <a:spLocks noGrp="1"/>
          </p:cNvSpPr>
          <p:nvPr>
            <p:ph idx="1"/>
          </p:nvPr>
        </p:nvSpPr>
        <p:spPr>
          <a:xfrm>
            <a:off x="971550" y="981075"/>
            <a:ext cx="7372350" cy="4953000"/>
          </a:xfrm>
        </p:spPr>
        <p:txBody>
          <a:bodyPr vert="horz" wrap="square" lIns="91440" tIns="45720" rIns="91440" bIns="45720" anchor="t"/>
          <a:p>
            <a:r>
              <a:rPr lang="zh-CN" altLang="en-US" dirty="0">
                <a:ea typeface="宋体" panose="02010600030101010101" pitchFamily="2" charset="-122"/>
              </a:rPr>
              <a:t>大学生类选题特点分析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1.</a:t>
            </a:r>
            <a:r>
              <a:rPr lang="zh-CN" altLang="en-US" dirty="0">
                <a:ea typeface="宋体" panose="02010600030101010101" pitchFamily="2" charset="-122"/>
              </a:rPr>
              <a:t>选题难度低，话题容易找到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2.</a:t>
            </a:r>
            <a:r>
              <a:rPr lang="zh-CN" altLang="en-US" dirty="0">
                <a:ea typeface="宋体" panose="02010600030101010101" pitchFamily="2" charset="-122"/>
              </a:rPr>
              <a:t>操作难度低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3.</a:t>
            </a:r>
            <a:r>
              <a:rPr lang="zh-CN" altLang="en-US" dirty="0">
                <a:ea typeface="宋体" panose="02010600030101010101" pitchFamily="2" charset="-122"/>
              </a:rPr>
              <a:t>容易引起大学生共鸣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4.</a:t>
            </a:r>
            <a:r>
              <a:rPr lang="zh-CN" altLang="en-US" dirty="0">
                <a:ea typeface="宋体" panose="02010600030101010101" pitchFamily="2" charset="-122"/>
              </a:rPr>
              <a:t>竞争激烈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5.</a:t>
            </a:r>
            <a:r>
              <a:rPr lang="zh-CN" altLang="en-US" dirty="0">
                <a:ea typeface="宋体" panose="02010600030101010101" pitchFamily="2" charset="-122"/>
              </a:rPr>
              <a:t>难以得到评委共鸣</a:t>
            </a:r>
            <a:endParaRPr lang="en-US" altLang="zh-CN" dirty="0">
              <a:ea typeface="宋体" panose="02010600030101010101" pitchFamily="2" charset="-122"/>
            </a:endParaRPr>
          </a:p>
          <a:p>
            <a:endParaRPr lang="en-US" altLang="zh-CN" dirty="0">
              <a:ea typeface="宋体" panose="02010600030101010101" pitchFamily="2" charset="-122"/>
            </a:endParaRPr>
          </a:p>
          <a:p>
            <a:r>
              <a:rPr lang="zh-CN" altLang="en-US" dirty="0">
                <a:ea typeface="宋体" panose="02010600030101010101" pitchFamily="2" charset="-122"/>
              </a:rPr>
              <a:t>策略：回避，除非有好的切入点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大学生话题分享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1266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r>
              <a:rPr lang="zh-CN" altLang="en-US" dirty="0">
                <a:ea typeface="宋体" panose="02010600030101010101" pitchFamily="2" charset="-122"/>
              </a:rPr>
              <a:t>微博使用情况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zh-CN" altLang="en-US" dirty="0">
                <a:ea typeface="宋体" panose="02010600030101010101" pitchFamily="2" charset="-122"/>
              </a:rPr>
              <a:t>校园贷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zh-CN" altLang="zh-CN" dirty="0">
                <a:ea typeface="宋体" panose="02010600030101010101" pitchFamily="2" charset="-122"/>
              </a:rPr>
              <a:t>宿舍区共享微波炉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zh-CN" altLang="zh-CN" dirty="0">
                <a:ea typeface="宋体" panose="02010600030101010101" pitchFamily="2" charset="-122"/>
              </a:rPr>
              <a:t>大学生轻食市场调查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zh-CN" altLang="en-US" dirty="0">
                <a:ea typeface="宋体" panose="02010600030101010101" pitchFamily="2" charset="-122"/>
              </a:rPr>
              <a:t>大学生感情生活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zh-CN" altLang="zh-CN" dirty="0">
                <a:ea typeface="宋体" panose="02010600030101010101" pitchFamily="2" charset="-122"/>
              </a:rPr>
              <a:t>地域性差异对饮食偏好的影响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zh-CN" altLang="en-US" dirty="0">
                <a:ea typeface="宋体" panose="02010600030101010101" pitchFamily="2" charset="-122"/>
              </a:rPr>
              <a:t>大学生</a:t>
            </a:r>
            <a:r>
              <a:rPr lang="zh-CN" altLang="zh-CN" dirty="0">
                <a:ea typeface="宋体" panose="02010600030101010101" pitchFamily="2" charset="-122"/>
              </a:rPr>
              <a:t>男士的化妆护肤品消费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zh-CN" altLang="en-US" dirty="0">
                <a:ea typeface="宋体" panose="02010600030101010101" pitchFamily="2" charset="-122"/>
              </a:rPr>
              <a:t>大学生游戏充值</a:t>
            </a:r>
            <a:r>
              <a:rPr lang="en-US" altLang="zh-CN" dirty="0">
                <a:ea typeface="宋体" panose="02010600030101010101" pitchFamily="2" charset="-122"/>
              </a:rPr>
              <a:t>……</a:t>
            </a:r>
            <a:endParaRPr lang="en-US" altLang="zh-CN" dirty="0">
              <a:ea typeface="宋体" panose="02010600030101010101" pitchFamily="2" charset="-122"/>
            </a:endParaRPr>
          </a:p>
          <a:p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历届大赛选题分析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683568" y="2780928"/>
          <a:ext cx="7128792" cy="3444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291" name="TextBox 4"/>
          <p:cNvSpPr txBox="1"/>
          <p:nvPr/>
        </p:nvSpPr>
        <p:spPr>
          <a:xfrm>
            <a:off x="900113" y="1628775"/>
            <a:ext cx="7343775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dirty="0">
                <a:latin typeface="Lucida Sans Unicode" panose="020B0602030504020204" pitchFamily="34" charset="0"/>
                <a:ea typeface="宋体" panose="02010600030101010101" pitchFamily="2" charset="-122"/>
              </a:rPr>
              <a:t>市场类选题在大赛中通常较少</a:t>
            </a:r>
            <a:endParaRPr lang="zh-CN" altLang="en-US" dirty="0">
              <a:latin typeface="Lucida Sans Unicode" panose="020B0602030504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历届大赛选题分析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3314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r>
              <a:rPr lang="zh-CN" altLang="en-US" dirty="0">
                <a:ea typeface="宋体" panose="02010600030101010101" pitchFamily="2" charset="-122"/>
              </a:rPr>
              <a:t>市场类选题特点分析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1.</a:t>
            </a:r>
            <a:r>
              <a:rPr lang="zh-CN" altLang="en-US" dirty="0">
                <a:ea typeface="宋体" panose="02010600030101010101" pitchFamily="2" charset="-122"/>
              </a:rPr>
              <a:t>选题难度大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2.</a:t>
            </a:r>
            <a:r>
              <a:rPr lang="zh-CN" altLang="en-US" dirty="0">
                <a:ea typeface="宋体" panose="02010600030101010101" pitchFamily="2" charset="-122"/>
              </a:rPr>
              <a:t>操作难度高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3.</a:t>
            </a:r>
            <a:r>
              <a:rPr lang="zh-CN" altLang="en-US" dirty="0">
                <a:ea typeface="宋体" panose="02010600030101010101" pitchFamily="2" charset="-122"/>
              </a:rPr>
              <a:t>数据分析、问题分析要求高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4.</a:t>
            </a:r>
            <a:r>
              <a:rPr lang="zh-CN" altLang="en-US" dirty="0">
                <a:ea typeface="宋体" panose="02010600030101010101" pitchFamily="2" charset="-122"/>
              </a:rPr>
              <a:t>竞争力初期弱、后期强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5.</a:t>
            </a:r>
            <a:r>
              <a:rPr lang="zh-CN" altLang="en-US" dirty="0">
                <a:ea typeface="宋体" panose="02010600030101010101" pitchFamily="2" charset="-122"/>
              </a:rPr>
              <a:t>大赛鼓励该类选题</a:t>
            </a:r>
            <a:endParaRPr lang="en-US" altLang="zh-CN" dirty="0">
              <a:ea typeface="宋体" panose="02010600030101010101" pitchFamily="2" charset="-122"/>
            </a:endParaRPr>
          </a:p>
          <a:p>
            <a:endParaRPr lang="en-US" altLang="zh-CN" dirty="0">
              <a:ea typeface="宋体" panose="02010600030101010101" pitchFamily="2" charset="-122"/>
            </a:endParaRPr>
          </a:p>
          <a:p>
            <a:r>
              <a:rPr lang="zh-CN" altLang="en-US" dirty="0">
                <a:ea typeface="宋体" panose="02010600030101010101" pitchFamily="2" charset="-122"/>
              </a:rPr>
              <a:t>策略：市场类选题一定要当作精品来做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历届大赛选题分析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1403648" y="2492895"/>
          <a:ext cx="6379046" cy="369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339" name="TextBox 4"/>
          <p:cNvSpPr txBox="1"/>
          <p:nvPr/>
        </p:nvSpPr>
        <p:spPr>
          <a:xfrm>
            <a:off x="900113" y="1628775"/>
            <a:ext cx="7343775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dirty="0">
                <a:latin typeface="Lucida Sans Unicode" panose="020B0602030504020204" pitchFamily="34" charset="0"/>
                <a:ea typeface="宋体" panose="02010600030101010101" pitchFamily="2" charset="-122"/>
              </a:rPr>
              <a:t>社会类选题在大赛中一直是热门</a:t>
            </a:r>
            <a:endParaRPr lang="zh-CN" altLang="en-US" dirty="0">
              <a:latin typeface="Lucida Sans Unicode" panose="020B0602030504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历届大赛选题分析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5362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r>
              <a:rPr lang="zh-CN" altLang="en-US" dirty="0">
                <a:ea typeface="宋体" panose="02010600030101010101" pitchFamily="2" charset="-122"/>
              </a:rPr>
              <a:t>社会类选题特点分析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1.</a:t>
            </a:r>
            <a:r>
              <a:rPr lang="zh-CN" altLang="en-US" dirty="0">
                <a:ea typeface="宋体" panose="02010600030101010101" pitchFamily="2" charset="-122"/>
              </a:rPr>
              <a:t>选题难度小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2.</a:t>
            </a:r>
            <a:r>
              <a:rPr lang="zh-CN" altLang="en-US" dirty="0">
                <a:ea typeface="宋体" panose="02010600030101010101" pitchFamily="2" charset="-122"/>
              </a:rPr>
              <a:t>与大学生话题相比，撞车几率小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3.</a:t>
            </a:r>
            <a:r>
              <a:rPr lang="zh-CN" altLang="en-US" dirty="0">
                <a:ea typeface="宋体" panose="02010600030101010101" pitchFamily="2" charset="-122"/>
              </a:rPr>
              <a:t>操作难度通常不高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4.</a:t>
            </a:r>
            <a:r>
              <a:rPr lang="zh-CN" altLang="en-US" dirty="0">
                <a:ea typeface="宋体" panose="02010600030101010101" pitchFamily="2" charset="-122"/>
              </a:rPr>
              <a:t>容易引起共鸣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5.</a:t>
            </a:r>
            <a:r>
              <a:rPr lang="zh-CN" altLang="en-US" dirty="0">
                <a:ea typeface="宋体" panose="02010600030101010101" pitchFamily="2" charset="-122"/>
              </a:rPr>
              <a:t>性价比高，登顶有一定困难</a:t>
            </a:r>
            <a:endParaRPr lang="en-US" altLang="zh-CN" dirty="0">
              <a:ea typeface="宋体" panose="02010600030101010101" pitchFamily="2" charset="-122"/>
            </a:endParaRPr>
          </a:p>
          <a:p>
            <a:endParaRPr lang="en-US" altLang="zh-CN" dirty="0">
              <a:ea typeface="宋体" panose="02010600030101010101" pitchFamily="2" charset="-122"/>
            </a:endParaRPr>
          </a:p>
          <a:p>
            <a:r>
              <a:rPr lang="zh-CN" altLang="en-US" dirty="0">
                <a:ea typeface="宋体" panose="02010600030101010101" pitchFamily="2" charset="-122"/>
              </a:rPr>
              <a:t>策略：选好切入点就已经成功了一半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具有地区特色的议题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pPr marL="285750" indent="-285750" eaLnBrk="1" hangingPunct="1"/>
            <a:r>
              <a:rPr lang="zh-CN" altLang="en-US" dirty="0">
                <a:ea typeface="宋体" panose="02010600030101010101" pitchFamily="2" charset="-122"/>
              </a:rPr>
              <a:t>方言</a:t>
            </a:r>
            <a:endParaRPr lang="en-US" altLang="zh-CN" dirty="0">
              <a:ea typeface="宋体" panose="02010600030101010101" pitchFamily="2" charset="-122"/>
            </a:endParaRPr>
          </a:p>
          <a:p>
            <a:pPr marL="285750" indent="-285750" eaLnBrk="1" hangingPunct="1"/>
            <a:r>
              <a:rPr lang="zh-CN" altLang="en-US" dirty="0">
                <a:ea typeface="宋体" panose="02010600030101010101" pitchFamily="2" charset="-122"/>
              </a:rPr>
              <a:t>少数民族文化</a:t>
            </a:r>
            <a:endParaRPr lang="en-US" altLang="zh-CN" dirty="0">
              <a:ea typeface="宋体" panose="02010600030101010101" pitchFamily="2" charset="-122"/>
            </a:endParaRPr>
          </a:p>
          <a:p>
            <a:pPr marL="285750" indent="-285750" eaLnBrk="1" hangingPunct="1"/>
            <a:r>
              <a:rPr lang="zh-CN" altLang="en-US" dirty="0">
                <a:ea typeface="宋体" panose="02010600030101010101" pitchFamily="2" charset="-122"/>
              </a:rPr>
              <a:t>地方特色经济</a:t>
            </a:r>
            <a:endParaRPr lang="en-US" altLang="zh-CN" dirty="0">
              <a:ea typeface="宋体" panose="02010600030101010101" pitchFamily="2" charset="-122"/>
            </a:endParaRPr>
          </a:p>
          <a:p>
            <a:pPr marL="285750" indent="-285750" eaLnBrk="1" hangingPunct="1"/>
            <a:r>
              <a:rPr lang="zh-CN" altLang="en-US" dirty="0">
                <a:ea typeface="宋体" panose="02010600030101010101" pitchFamily="2" charset="-122"/>
              </a:rPr>
              <a:t>小众文化</a:t>
            </a:r>
            <a:endParaRPr lang="en-US" altLang="zh-CN" dirty="0">
              <a:ea typeface="宋体" panose="02010600030101010101" pitchFamily="2" charset="-122"/>
            </a:endParaRPr>
          </a:p>
          <a:p>
            <a:pPr marL="285750" indent="-285750" eaLnBrk="1" hangingPunct="1"/>
            <a:r>
              <a:rPr lang="en-US" altLang="zh-CN" dirty="0">
                <a:ea typeface="宋体" panose="02010600030101010101" pitchFamily="2" charset="-122"/>
              </a:rPr>
              <a:t>……</a:t>
            </a:r>
            <a:endParaRPr lang="en-US" altLang="zh-CN" dirty="0">
              <a:ea typeface="宋体" panose="02010600030101010101" pitchFamily="2" charset="-122"/>
            </a:endParaRPr>
          </a:p>
          <a:p>
            <a:pPr marL="285750" indent="-285750"/>
            <a:endParaRPr lang="zh-CN" altLang="en-US" dirty="0">
              <a:ea typeface="宋体" panose="02010600030101010101" pitchFamily="2" charset="-122"/>
            </a:endParaRPr>
          </a:p>
        </p:txBody>
      </p:sp>
      <p:pic>
        <p:nvPicPr>
          <p:cNvPr id="17411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8400" y="1628775"/>
            <a:ext cx="4873625" cy="3656013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3D5C00"/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charRg st="3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charRg st="1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charRg st="22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charRg st="17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经久不衰的民生热点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8434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pPr marL="285750" indent="-285750" eaLnBrk="1" hangingPunct="1"/>
            <a:r>
              <a:rPr lang="zh-CN" altLang="en-US" dirty="0">
                <a:ea typeface="宋体" panose="02010600030101010101" pitchFamily="2" charset="-122"/>
              </a:rPr>
              <a:t>脱贫攻坚</a:t>
            </a:r>
            <a:endParaRPr lang="en-US" altLang="zh-CN" dirty="0">
              <a:ea typeface="宋体" panose="02010600030101010101" pitchFamily="2" charset="-122"/>
            </a:endParaRPr>
          </a:p>
          <a:p>
            <a:pPr marL="285750" indent="-285750" eaLnBrk="1" hangingPunct="1"/>
            <a:r>
              <a:rPr lang="zh-CN" altLang="en-US" dirty="0">
                <a:ea typeface="宋体" panose="02010600030101010101" pitchFamily="2" charset="-122"/>
              </a:rPr>
              <a:t>养老</a:t>
            </a:r>
            <a:endParaRPr lang="en-US" altLang="zh-CN" dirty="0">
              <a:ea typeface="宋体" panose="02010600030101010101" pitchFamily="2" charset="-122"/>
            </a:endParaRPr>
          </a:p>
          <a:p>
            <a:pPr marL="285750" indent="-285750" eaLnBrk="1" hangingPunct="1"/>
            <a:r>
              <a:rPr lang="zh-CN" altLang="en-US" dirty="0">
                <a:ea typeface="宋体" panose="02010600030101010101" pitchFamily="2" charset="-122"/>
              </a:rPr>
              <a:t>医疗保障</a:t>
            </a:r>
            <a:endParaRPr lang="en-US" altLang="zh-CN" dirty="0">
              <a:ea typeface="宋体" panose="02010600030101010101" pitchFamily="2" charset="-122"/>
            </a:endParaRPr>
          </a:p>
          <a:p>
            <a:pPr marL="285750" indent="-285750" eaLnBrk="1" hangingPunct="1"/>
            <a:r>
              <a:rPr lang="zh-CN" altLang="en-US" dirty="0">
                <a:ea typeface="宋体" panose="02010600030101010101" pitchFamily="2" charset="-122"/>
              </a:rPr>
              <a:t>环保</a:t>
            </a:r>
            <a:endParaRPr lang="en-US" altLang="zh-CN" dirty="0">
              <a:ea typeface="宋体" panose="02010600030101010101" pitchFamily="2" charset="-122"/>
            </a:endParaRPr>
          </a:p>
          <a:p>
            <a:pPr marL="285750" indent="-285750" eaLnBrk="1" hangingPunct="1"/>
            <a:r>
              <a:rPr lang="en-US" altLang="zh-CN" dirty="0">
                <a:ea typeface="宋体" panose="02010600030101010101" pitchFamily="2" charset="-122"/>
              </a:rPr>
              <a:t>……</a:t>
            </a:r>
            <a:endParaRPr lang="en-US" altLang="zh-CN" dirty="0">
              <a:ea typeface="宋体" panose="02010600030101010101" pitchFamily="2" charset="-122"/>
            </a:endParaRPr>
          </a:p>
          <a:p>
            <a:pPr marL="285750" indent="-285750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历届大赛选题分析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58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pPr>
              <a:lnSpc>
                <a:spcPct val="150000"/>
              </a:lnSpc>
            </a:pPr>
            <a:r>
              <a:rPr lang="zh-CN" altLang="en-US" dirty="0">
                <a:ea typeface="宋体" panose="02010600030101010101" pitchFamily="2" charset="-122"/>
              </a:rPr>
              <a:t>关于调查区域的分析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a typeface="宋体" panose="02010600030101010101" pitchFamily="2" charset="-122"/>
              </a:rPr>
              <a:t>传统面访调查一般都是局限在高校所在地的小区域范围内。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a typeface="宋体" panose="02010600030101010101" pitchFamily="2" charset="-122"/>
              </a:rPr>
              <a:t>部分使用网络调查的范围会大一点，但是通常会存在代表性问题。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a typeface="宋体" panose="02010600030101010101" pitchFamily="2" charset="-122"/>
              </a:rPr>
              <a:t>更大范围的调查通常容易出精品。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市场类选题设计思路</a:t>
            </a:r>
            <a:r>
              <a:rPr lang="en-US" altLang="zh-CN" dirty="0">
                <a:ea typeface="宋体" panose="02010600030101010101" pitchFamily="2" charset="-122"/>
              </a:rPr>
              <a:t>——</a:t>
            </a:r>
            <a:r>
              <a:rPr lang="zh-CN" altLang="en-US" dirty="0">
                <a:ea typeface="宋体" panose="02010600030101010101" pitchFamily="2" charset="-122"/>
              </a:rPr>
              <a:t>我们的做法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482" name="内容占位符 2"/>
          <p:cNvSpPr>
            <a:spLocks noGrp="1"/>
          </p:cNvSpPr>
          <p:nvPr>
            <p:ph idx="1"/>
          </p:nvPr>
        </p:nvSpPr>
        <p:spPr>
          <a:xfrm>
            <a:off x="857250" y="1447800"/>
            <a:ext cx="7531100" cy="3349625"/>
          </a:xfrm>
        </p:spPr>
        <p:txBody>
          <a:bodyPr vert="horz" wrap="square" lIns="91440" tIns="45720" rIns="91440" bIns="45720" anchor="t"/>
          <a:p>
            <a:r>
              <a:rPr lang="en-US" altLang="zh-CN" sz="2000" dirty="0">
                <a:ea typeface="宋体" panose="02010600030101010101" pitchFamily="2" charset="-122"/>
              </a:rPr>
              <a:t>1.</a:t>
            </a:r>
            <a:r>
              <a:rPr lang="zh-CN" altLang="en-US" sz="2000" dirty="0">
                <a:ea typeface="宋体" panose="02010600030101010101" pitchFamily="2" charset="-122"/>
              </a:rPr>
              <a:t>组建一个</a:t>
            </a:r>
            <a:r>
              <a:rPr lang="en-US" altLang="zh-CN" sz="2000" dirty="0">
                <a:ea typeface="宋体" panose="02010600030101010101" pitchFamily="2" charset="-122"/>
              </a:rPr>
              <a:t>5</a:t>
            </a:r>
            <a:r>
              <a:rPr lang="zh-CN" altLang="en-US" sz="2000" dirty="0">
                <a:ea typeface="宋体" panose="02010600030101010101" pitchFamily="2" charset="-122"/>
              </a:rPr>
              <a:t>人左右的团队。要求思维活跃，具备较强的数据分析能力，文字写作能力，</a:t>
            </a:r>
            <a:r>
              <a:rPr lang="en-US" altLang="zh-CN" sz="2000" dirty="0">
                <a:ea typeface="宋体" panose="02010600030101010101" pitchFamily="2" charset="-122"/>
              </a:rPr>
              <a:t>PPT</a:t>
            </a:r>
            <a:r>
              <a:rPr lang="zh-CN" altLang="en-US" sz="2000" dirty="0">
                <a:ea typeface="宋体" panose="02010600030101010101" pitchFamily="2" charset="-122"/>
              </a:rPr>
              <a:t>设计能力。</a:t>
            </a:r>
            <a:endParaRPr lang="en-US" altLang="zh-CN" sz="20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2.</a:t>
            </a:r>
            <a:r>
              <a:rPr lang="zh-CN" altLang="en-US" sz="2000" dirty="0">
                <a:ea typeface="宋体" panose="02010600030101010101" pitchFamily="2" charset="-122"/>
              </a:rPr>
              <a:t>模拟生活（一周）。要求：角色代入</a:t>
            </a:r>
            <a:endParaRPr lang="en-US" altLang="zh-CN" sz="20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3.</a:t>
            </a:r>
            <a:r>
              <a:rPr lang="zh-CN" altLang="en-US" sz="2000" dirty="0">
                <a:ea typeface="宋体" panose="02010600030101010101" pitchFamily="2" charset="-122"/>
              </a:rPr>
              <a:t>提出</a:t>
            </a:r>
            <a:r>
              <a:rPr lang="en-US" altLang="zh-CN" sz="2000" dirty="0">
                <a:ea typeface="宋体" panose="02010600030101010101" pitchFamily="2" charset="-122"/>
              </a:rPr>
              <a:t>5</a:t>
            </a:r>
            <a:r>
              <a:rPr lang="zh-CN" altLang="en-US" sz="2000" dirty="0">
                <a:ea typeface="宋体" panose="02010600030101010101" pitchFamily="2" charset="-122"/>
              </a:rPr>
              <a:t>个以上的选题</a:t>
            </a:r>
            <a:endParaRPr lang="en-US" altLang="zh-CN" sz="20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4.</a:t>
            </a:r>
            <a:r>
              <a:rPr lang="zh-CN" altLang="en-US" sz="2000" dirty="0">
                <a:ea typeface="宋体" panose="02010600030101010101" pitchFamily="2" charset="-122"/>
              </a:rPr>
              <a:t>讨论决定</a:t>
            </a:r>
            <a:r>
              <a:rPr lang="en-US" altLang="zh-CN" sz="2000" dirty="0">
                <a:ea typeface="宋体" panose="02010600030101010101" pitchFamily="2" charset="-122"/>
              </a:rPr>
              <a:t>2</a:t>
            </a:r>
            <a:r>
              <a:rPr lang="zh-CN" altLang="en-US" sz="2000" dirty="0">
                <a:ea typeface="宋体" panose="02010600030101010101" pitchFamily="2" charset="-122"/>
              </a:rPr>
              <a:t>个备选选题</a:t>
            </a:r>
            <a:endParaRPr lang="en-US" altLang="zh-CN" sz="20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5.</a:t>
            </a:r>
            <a:r>
              <a:rPr lang="zh-CN" altLang="en-US" sz="2000" dirty="0">
                <a:ea typeface="宋体" panose="02010600030101010101" pitchFamily="2" charset="-122"/>
              </a:rPr>
              <a:t>设计能体现商业价值的切入点</a:t>
            </a:r>
            <a:endParaRPr lang="en-US" altLang="zh-CN" sz="20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6.</a:t>
            </a:r>
            <a:r>
              <a:rPr lang="zh-CN" altLang="en-US" sz="2000" dirty="0">
                <a:ea typeface="宋体" panose="02010600030101010101" pitchFamily="2" charset="-122"/>
              </a:rPr>
              <a:t>与委托方接触</a:t>
            </a:r>
            <a:endParaRPr lang="en-US" altLang="zh-CN" sz="20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7.</a:t>
            </a:r>
            <a:r>
              <a:rPr lang="zh-CN" altLang="en-US" sz="2000" dirty="0">
                <a:ea typeface="宋体" panose="02010600030101010101" pitchFamily="2" charset="-122"/>
              </a:rPr>
              <a:t>确定最终选题</a:t>
            </a:r>
            <a:endParaRPr lang="en-US" altLang="zh-CN" sz="2000" dirty="0">
              <a:ea typeface="宋体" panose="02010600030101010101" pitchFamily="2" charset="-122"/>
            </a:endParaRPr>
          </a:p>
          <a:p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483" name="TextBox 3"/>
          <p:cNvSpPr txBox="1"/>
          <p:nvPr/>
        </p:nvSpPr>
        <p:spPr>
          <a:xfrm>
            <a:off x="1042988" y="5229225"/>
            <a:ext cx="7489825" cy="1016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r>
              <a:rPr lang="zh-CN" altLang="en-US" dirty="0">
                <a:latin typeface="Lucida Sans Unicode" panose="020B0602030504020204" pitchFamily="34" charset="0"/>
              </a:rPr>
              <a:t>尽管市场类选题更看重解决实际问题的过程和结果，但是“有趣”的选题更容易引起共鸣。因此我们更喜欢与老百姓生活密切相关的选题，老百姓生活也是我们更容易接触到的。</a:t>
            </a:r>
            <a:endParaRPr lang="zh-CN" altLang="en-US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社会类选题设计</a:t>
            </a:r>
            <a:r>
              <a:rPr lang="en-US" altLang="zh-CN" dirty="0">
                <a:ea typeface="宋体" panose="02010600030101010101" pitchFamily="2" charset="-122"/>
              </a:rPr>
              <a:t>——</a:t>
            </a:r>
            <a:r>
              <a:rPr lang="zh-CN" altLang="en-US" dirty="0">
                <a:ea typeface="宋体" panose="02010600030101010101" pitchFamily="2" charset="-122"/>
              </a:rPr>
              <a:t>我们的做法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06" name="内容占位符 2"/>
          <p:cNvSpPr>
            <a:spLocks noGrp="1"/>
          </p:cNvSpPr>
          <p:nvPr>
            <p:ph idx="1"/>
          </p:nvPr>
        </p:nvSpPr>
        <p:spPr>
          <a:xfrm>
            <a:off x="857250" y="1447800"/>
            <a:ext cx="7372350" cy="3565525"/>
          </a:xfrm>
        </p:spPr>
        <p:txBody>
          <a:bodyPr vert="horz" wrap="square" lIns="91440" tIns="45720" rIns="91440" bIns="45720" anchor="t"/>
          <a:p>
            <a:r>
              <a:rPr lang="en-US" altLang="zh-CN" sz="2400" dirty="0">
                <a:ea typeface="宋体" panose="02010600030101010101" pitchFamily="2" charset="-122"/>
              </a:rPr>
              <a:t>1.</a:t>
            </a:r>
            <a:r>
              <a:rPr lang="zh-CN" altLang="en-US" sz="2400" dirty="0">
                <a:ea typeface="宋体" panose="02010600030101010101" pitchFamily="2" charset="-122"/>
              </a:rPr>
              <a:t>组建一个</a:t>
            </a:r>
            <a:r>
              <a:rPr lang="en-US" altLang="zh-CN" sz="2400" dirty="0">
                <a:ea typeface="宋体" panose="02010600030101010101" pitchFamily="2" charset="-122"/>
              </a:rPr>
              <a:t>5</a:t>
            </a:r>
            <a:r>
              <a:rPr lang="zh-CN" altLang="en-US" sz="2400" dirty="0">
                <a:ea typeface="宋体" panose="02010600030101010101" pitchFamily="2" charset="-122"/>
              </a:rPr>
              <a:t>人左右的团队。要求思维活跃，文字写作能力，</a:t>
            </a:r>
            <a:r>
              <a:rPr lang="en-US" altLang="zh-CN" sz="2400" dirty="0">
                <a:ea typeface="宋体" panose="02010600030101010101" pitchFamily="2" charset="-122"/>
              </a:rPr>
              <a:t>PPT</a:t>
            </a:r>
            <a:r>
              <a:rPr lang="zh-CN" altLang="en-US" sz="2400" dirty="0">
                <a:ea typeface="宋体" panose="02010600030101010101" pitchFamily="2" charset="-122"/>
              </a:rPr>
              <a:t>设计能力。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2.</a:t>
            </a:r>
            <a:r>
              <a:rPr lang="zh-CN" altLang="en-US" sz="2400" dirty="0">
                <a:ea typeface="宋体" panose="02010600030101010101" pitchFamily="2" charset="-122"/>
              </a:rPr>
              <a:t>新闻梳理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3.</a:t>
            </a:r>
            <a:r>
              <a:rPr lang="zh-CN" altLang="en-US" sz="2400" dirty="0">
                <a:ea typeface="宋体" panose="02010600030101010101" pitchFamily="2" charset="-122"/>
              </a:rPr>
              <a:t>提出</a:t>
            </a:r>
            <a:r>
              <a:rPr lang="en-US" altLang="zh-CN" sz="2400" dirty="0">
                <a:ea typeface="宋体" panose="02010600030101010101" pitchFamily="2" charset="-122"/>
              </a:rPr>
              <a:t>10</a:t>
            </a:r>
            <a:r>
              <a:rPr lang="zh-CN" altLang="en-US" sz="2400" dirty="0">
                <a:ea typeface="宋体" panose="02010600030101010101" pitchFamily="2" charset="-122"/>
              </a:rPr>
              <a:t>个以上的选题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4.</a:t>
            </a:r>
            <a:r>
              <a:rPr lang="zh-CN" altLang="en-US" sz="2400" dirty="0">
                <a:ea typeface="宋体" panose="02010600030101010101" pitchFamily="2" charset="-122"/>
              </a:rPr>
              <a:t>根据调研的意义进行排序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5.</a:t>
            </a:r>
            <a:r>
              <a:rPr lang="zh-CN" altLang="en-US" sz="2400" dirty="0">
                <a:ea typeface="宋体" panose="02010600030101010101" pitchFamily="2" charset="-122"/>
              </a:rPr>
              <a:t>考察可行性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6.</a:t>
            </a:r>
            <a:r>
              <a:rPr lang="zh-CN" altLang="en-US" sz="2400" dirty="0">
                <a:ea typeface="宋体" panose="02010600030101010101" pitchFamily="2" charset="-122"/>
              </a:rPr>
              <a:t>确定调研假设（问卷草案）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7.</a:t>
            </a:r>
            <a:r>
              <a:rPr lang="zh-CN" altLang="en-US" sz="2400" dirty="0">
                <a:ea typeface="宋体" panose="02010600030101010101" pitchFamily="2" charset="-122"/>
              </a:rPr>
              <a:t>确定最终选题</a:t>
            </a:r>
            <a:endParaRPr lang="en-US" altLang="zh-CN" sz="2400" dirty="0">
              <a:ea typeface="宋体" panose="02010600030101010101" pitchFamily="2" charset="-122"/>
            </a:endParaRPr>
          </a:p>
          <a:p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07" name="TextBox 3"/>
          <p:cNvSpPr txBox="1"/>
          <p:nvPr/>
        </p:nvSpPr>
        <p:spPr>
          <a:xfrm>
            <a:off x="1042988" y="5040313"/>
            <a:ext cx="7489825" cy="13239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r>
              <a:rPr lang="zh-CN" altLang="en-US" dirty="0">
                <a:latin typeface="Lucida Sans Unicode" panose="020B0602030504020204" pitchFamily="34" charset="0"/>
              </a:rPr>
              <a:t>社会类选题是性价比较高的选题类型，可以选择的领域和角度很多，多关注热点事件，冲击力较大的事件，对老百姓生活影响比较大的领域都是激发选题的好方法。</a:t>
            </a:r>
            <a:endParaRPr lang="en-US" altLang="zh-CN" dirty="0">
              <a:latin typeface="Lucida Sans Unicode" panose="020B0602030504020204" pitchFamily="34" charset="0"/>
            </a:endParaRPr>
          </a:p>
          <a:p>
            <a:pPr eaLnBrk="0" hangingPunct="0"/>
            <a:r>
              <a:rPr lang="zh-CN" altLang="en-US" dirty="0">
                <a:latin typeface="Lucida Sans Unicode" panose="020B0602030504020204" pitchFamily="34" charset="0"/>
              </a:rPr>
              <a:t>对可行性要综合判断，好的选题可以放到较低的层次使之“可行”。</a:t>
            </a:r>
            <a:endParaRPr lang="zh-CN" altLang="en-US" dirty="0"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实例：市场类选题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2530" name="内容占位符 2"/>
          <p:cNvSpPr>
            <a:spLocks noGrp="1"/>
          </p:cNvSpPr>
          <p:nvPr>
            <p:ph idx="1"/>
          </p:nvPr>
        </p:nvSpPr>
        <p:spPr>
          <a:xfrm>
            <a:off x="857250" y="1447800"/>
            <a:ext cx="7243763" cy="1620838"/>
          </a:xfrm>
        </p:spPr>
        <p:txBody>
          <a:bodyPr vert="horz" wrap="square" lIns="91440" tIns="45720" rIns="91440" bIns="45720" anchor="t"/>
          <a:p>
            <a:r>
              <a:rPr lang="zh-CN" altLang="en-US" sz="2000" dirty="0">
                <a:ea typeface="宋体" panose="02010600030101010101" pitchFamily="2" charset="-122"/>
              </a:rPr>
              <a:t>基于炮台山山林溜达猪（企业）的大连市猪肉满意度调研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buNone/>
            </a:pPr>
            <a:r>
              <a:rPr lang="zh-CN" altLang="en-US" sz="2000" dirty="0">
                <a:ea typeface="宋体" panose="02010600030101010101" pitchFamily="2" charset="-122"/>
              </a:rPr>
              <a:t>    选题痛点：食品安全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buNone/>
            </a:pPr>
            <a:r>
              <a:rPr lang="zh-CN" altLang="en-US" sz="2000" dirty="0">
                <a:ea typeface="宋体" panose="02010600030101010101" pitchFamily="2" charset="-122"/>
              </a:rPr>
              <a:t>    企业痛点：信息不对称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buNone/>
            </a:pPr>
            <a:r>
              <a:rPr lang="zh-CN" altLang="en-US" sz="2000" dirty="0">
                <a:ea typeface="宋体" panose="02010600030101010101" pitchFamily="2" charset="-122"/>
              </a:rPr>
              <a:t>    解决方案：提升信息化水平减少信息不对称</a:t>
            </a:r>
            <a:endParaRPr lang="en-US" altLang="zh-CN" sz="2000" dirty="0">
              <a:ea typeface="宋体" panose="02010600030101010101" pitchFamily="2" charset="-122"/>
            </a:endParaRPr>
          </a:p>
          <a:p>
            <a:endParaRPr lang="zh-CN" altLang="en-US" sz="2000" dirty="0">
              <a:ea typeface="宋体" panose="02010600030101010101" pitchFamily="2" charset="-122"/>
            </a:endParaRPr>
          </a:p>
        </p:txBody>
      </p:sp>
      <p:sp>
        <p:nvSpPr>
          <p:cNvPr id="4" name="内容占位符 2"/>
          <p:cNvSpPr txBox="1"/>
          <p:nvPr/>
        </p:nvSpPr>
        <p:spPr bwMode="auto">
          <a:xfrm>
            <a:off x="1012825" y="3068638"/>
            <a:ext cx="7242175" cy="162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Char char="•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Char char="•"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“晓芹”海参市场机会研究调查报告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——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大学生市场机会判断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选题痛点：深入反腐等因素导致海参市场销售停滞</a:t>
            </a:r>
            <a:endParaRPr kumimoji="0" lang="en-US" altLang="zh-CN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企业痛点：价格战让企业生存困难</a:t>
            </a:r>
            <a:endParaRPr kumimoji="0" lang="en-US" altLang="zh-CN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解决方案：发现空白市场的市场机会</a:t>
            </a:r>
            <a:endParaRPr kumimoji="0" lang="en-US" altLang="zh-CN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None/>
              <a:defRPr/>
            </a:pP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None/>
              <a:defRPr/>
            </a:pPr>
            <a: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大连三寰酸奶消费情况调查</a:t>
            </a:r>
            <a:endParaRPr kumimoji="0" lang="zh-CN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>
                <a:ea typeface="宋体" panose="02010600030101010101" pitchFamily="2" charset="-122"/>
              </a:rPr>
              <a:t>实例：社会类选题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3554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r>
              <a:rPr lang="zh-CN" altLang="en-US" sz="2400" dirty="0">
                <a:ea typeface="宋体" panose="02010600030101010101" pitchFamily="2" charset="-122"/>
              </a:rPr>
              <a:t>中小学及幼儿教育问题研究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1.</a:t>
            </a:r>
            <a:r>
              <a:rPr lang="zh-CN" altLang="en-US" sz="2400" dirty="0">
                <a:ea typeface="宋体" panose="02010600030101010101" pitchFamily="2" charset="-122"/>
              </a:rPr>
              <a:t>讨论可能存在的调查目的</a:t>
            </a:r>
            <a:r>
              <a:rPr lang="zh-CN" altLang="en-US" sz="2400" dirty="0">
                <a:ea typeface="宋体" panose="02010600030101010101" pitchFamily="2" charset="-122"/>
                <a:hlinkClick r:id="rId1" action="ppaction://hlinkfile"/>
              </a:rPr>
              <a:t>选题汇总</a:t>
            </a:r>
            <a:r>
              <a:rPr lang="en-US" altLang="zh-CN" sz="2400" dirty="0">
                <a:ea typeface="宋体" panose="02010600030101010101" pitchFamily="2" charset="-122"/>
                <a:hlinkClick r:id="rId1" action="ppaction://hlinkfile"/>
              </a:rPr>
              <a:t>.doc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2.</a:t>
            </a:r>
            <a:r>
              <a:rPr lang="zh-CN" altLang="en-US" sz="2400" dirty="0">
                <a:ea typeface="宋体" panose="02010600030101010101" pitchFamily="2" charset="-122"/>
              </a:rPr>
              <a:t>焦点小组访谈进行探索性调查（深层访谈）</a:t>
            </a:r>
            <a:r>
              <a:rPr lang="zh-CN" altLang="en-US" sz="2400" dirty="0">
                <a:ea typeface="宋体" panose="02010600030101010101" pitchFamily="2" charset="-122"/>
                <a:hlinkClick r:id="rId2" action="ppaction://hlinkfile"/>
              </a:rPr>
              <a:t>幼儿园家长深度访谈提纲</a:t>
            </a:r>
            <a:r>
              <a:rPr lang="en-US" altLang="zh-CN" sz="2400" dirty="0">
                <a:ea typeface="宋体" panose="02010600030101010101" pitchFamily="2" charset="-122"/>
                <a:hlinkClick r:id="rId2" action="ppaction://hlinkfile"/>
              </a:rPr>
              <a:t>.doc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3.</a:t>
            </a:r>
            <a:r>
              <a:rPr lang="zh-CN" altLang="en-US" sz="2400" dirty="0">
                <a:ea typeface="宋体" panose="02010600030101010101" pitchFamily="2" charset="-122"/>
              </a:rPr>
              <a:t>各小组编写探索性调查访谈报告</a:t>
            </a:r>
            <a:r>
              <a:rPr lang="zh-CN" altLang="en-US" sz="2400" dirty="0">
                <a:ea typeface="宋体" panose="02010600030101010101" pitchFamily="2" charset="-122"/>
                <a:hlinkClick r:id="rId3" action="ppaction://hlinkfile"/>
              </a:rPr>
              <a:t>第九组中小学深访报告</a:t>
            </a:r>
            <a:r>
              <a:rPr lang="en-US" altLang="zh-CN" sz="2400" dirty="0">
                <a:ea typeface="宋体" panose="02010600030101010101" pitchFamily="2" charset="-122"/>
                <a:hlinkClick r:id="rId3" action="ppaction://hlinkfile"/>
              </a:rPr>
              <a:t>.doc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4.</a:t>
            </a:r>
            <a:r>
              <a:rPr lang="zh-CN" altLang="en-US" sz="2400" dirty="0">
                <a:ea typeface="宋体" panose="02010600030101010101" pitchFamily="2" charset="-122"/>
              </a:rPr>
              <a:t>根据访谈情况和调查目的起草问卷草案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5.</a:t>
            </a:r>
            <a:r>
              <a:rPr lang="zh-CN" altLang="en-US" sz="2400" dirty="0">
                <a:ea typeface="宋体" panose="02010600030101010101" pitchFamily="2" charset="-122"/>
              </a:rPr>
              <a:t>问卷草案的讨论和修正形成问卷初稿</a:t>
            </a:r>
            <a:r>
              <a:rPr lang="zh-CN" altLang="en-US" sz="2400" dirty="0">
                <a:ea typeface="宋体" panose="02010600030101010101" pitchFamily="2" charset="-122"/>
                <a:hlinkClick r:id="rId4" action="ppaction://hlinkfile"/>
              </a:rPr>
              <a:t>问卷ｗｏｒｄ</a:t>
            </a:r>
            <a:r>
              <a:rPr lang="en-US" altLang="zh-CN" sz="2400" dirty="0">
                <a:ea typeface="宋体" panose="02010600030101010101" pitchFamily="2" charset="-122"/>
                <a:hlinkClick r:id="rId4" action="ppaction://hlinkfile"/>
              </a:rPr>
              <a:t>.doc</a:t>
            </a:r>
            <a:endParaRPr lang="en-US" altLang="zh-CN" sz="2400" dirty="0">
              <a:ea typeface="宋体" panose="02010600030101010101" pitchFamily="2" charset="-122"/>
            </a:endParaRPr>
          </a:p>
          <a:p>
            <a:endParaRPr lang="zh-CN" altLang="en-US" sz="2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标题 32769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/>
              <a:t>怎么样开展调查？</a:t>
            </a:r>
            <a:endParaRPr lang="zh-CN" altLang="en-US"/>
          </a:p>
        </p:txBody>
      </p:sp>
      <p:sp>
        <p:nvSpPr>
          <p:cNvPr id="32771" name="文本占位符 32770"/>
          <p:cNvSpPr>
            <a:spLocks noGrp="1"/>
          </p:cNvSpPr>
          <p:nvPr>
            <p:ph type="body" idx="1"/>
          </p:nvPr>
        </p:nvSpPr>
        <p:spPr>
          <a:xfrm>
            <a:off x="301625" y="1295400"/>
            <a:ext cx="8613775" cy="5257800"/>
          </a:xfrm>
        </p:spPr>
        <p:txBody>
          <a:bodyPr/>
          <a:p>
            <a:pPr algn="ctr">
              <a:lnSpc>
                <a:spcPct val="80000"/>
              </a:lnSpc>
              <a:buNone/>
            </a:pPr>
            <a:r>
              <a:rPr lang="zh-CN" altLang="en-US" sz="2400" b="1" dirty="0">
                <a:solidFill>
                  <a:schemeClr val="folHlink"/>
                </a:solidFill>
              </a:rPr>
              <a:t>成功的市场调研取决于调研的智力投入！</a:t>
            </a:r>
            <a:endParaRPr lang="zh-CN" altLang="en-US" sz="2400" b="1" dirty="0">
              <a:solidFill>
                <a:schemeClr val="folHlink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zh-CN" altLang="en-US" sz="2400" b="1" dirty="0">
                <a:solidFill>
                  <a:schemeClr val="folHlink"/>
                </a:solidFill>
              </a:rPr>
              <a:t>成功的调查源于一个合作的团队！</a:t>
            </a:r>
            <a:endParaRPr lang="zh-CN" altLang="en-US" sz="2400" b="1" dirty="0">
              <a:solidFill>
                <a:schemeClr val="folHlink"/>
              </a:solidFill>
            </a:endParaRPr>
          </a:p>
          <a:p>
            <a:pPr algn="ctr">
              <a:lnSpc>
                <a:spcPct val="80000"/>
              </a:lnSpc>
              <a:buNone/>
            </a:pPr>
            <a:endParaRPr lang="zh-CN" altLang="en-US" sz="2400" b="1">
              <a:solidFill>
                <a:schemeClr val="folHlink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确定调研目标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400" b="1" dirty="0">
                <a:ea typeface="楷体_GB2312" pitchFamily="49" charset="-122"/>
              </a:rPr>
              <a:t>关键点：与委托方的沟通</a:t>
            </a:r>
            <a:endParaRPr lang="zh-CN" altLang="en-US" sz="2400" b="1" dirty="0"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endParaRPr lang="zh-CN" altLang="en-US" sz="2400" b="1" dirty="0"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选择调查方法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400" dirty="0"/>
              <a:t>哪些方法可供选择？</a:t>
            </a:r>
            <a:endParaRPr lang="zh-CN" altLang="en-US" sz="2400" dirty="0"/>
          </a:p>
          <a:p>
            <a:pPr>
              <a:lnSpc>
                <a:spcPct val="80000"/>
              </a:lnSpc>
            </a:pPr>
            <a:r>
              <a:rPr lang="zh-CN" altLang="en-US" sz="2400" dirty="0">
                <a:hlinkClick r:id="rId1" action="ppaction://hlinksldjump"/>
              </a:rPr>
              <a:t>二手资料收集</a:t>
            </a:r>
            <a:endParaRPr lang="zh-CN" altLang="en-US" sz="2400" dirty="0"/>
          </a:p>
          <a:p>
            <a:pPr>
              <a:lnSpc>
                <a:spcPct val="80000"/>
              </a:lnSpc>
            </a:pPr>
            <a:r>
              <a:rPr lang="zh-CN" altLang="en-US" sz="2400" dirty="0">
                <a:hlinkClick r:id="rId2" action="ppaction://hlinksldjump"/>
              </a:rPr>
              <a:t>定性调查方法</a:t>
            </a:r>
            <a:endParaRPr lang="zh-CN" altLang="en-US" sz="2400" dirty="0"/>
          </a:p>
          <a:p>
            <a:pPr>
              <a:lnSpc>
                <a:spcPct val="80000"/>
              </a:lnSpc>
            </a:pPr>
            <a:r>
              <a:rPr lang="zh-CN" altLang="en-US" sz="2400" dirty="0">
                <a:hlinkClick r:id="rId3" action="ppaction://hlinksldjump"/>
              </a:rPr>
              <a:t>定量调查方法</a:t>
            </a:r>
            <a:endParaRPr lang="zh-CN" altLang="en-US" sz="2400" dirty="0"/>
          </a:p>
          <a:p>
            <a:pPr>
              <a:lnSpc>
                <a:spcPct val="80000"/>
              </a:lnSpc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关键点：方法特点</a:t>
            </a: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+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成本利润的综合考虑</a:t>
            </a:r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标题 33793"/>
          <p:cNvSpPr>
            <a:spLocks noGrp="1"/>
          </p:cNvSpPr>
          <p:nvPr>
            <p:ph type="title"/>
          </p:nvPr>
        </p:nvSpPr>
        <p:spPr>
          <a:xfrm>
            <a:off x="304800" y="0"/>
            <a:ext cx="8540750" cy="1143000"/>
          </a:xfrm>
        </p:spPr>
        <p:txBody>
          <a:bodyPr anchor="ctr"/>
          <a:p>
            <a:r>
              <a:rPr lang="zh-CN" altLang="en-US" dirty="0"/>
              <a:t>怎么样开展调查？</a:t>
            </a:r>
            <a:endParaRPr lang="zh-CN" altLang="en-US" dirty="0"/>
          </a:p>
        </p:txBody>
      </p:sp>
      <p:sp>
        <p:nvSpPr>
          <p:cNvPr id="33795" name="文本占位符 33794"/>
          <p:cNvSpPr>
            <a:spLocks noGrp="1"/>
          </p:cNvSpPr>
          <p:nvPr>
            <p:ph type="body" idx="1"/>
          </p:nvPr>
        </p:nvSpPr>
        <p:spPr>
          <a:xfrm>
            <a:off x="301625" y="1049338"/>
            <a:ext cx="8540750" cy="5049837"/>
          </a:xfrm>
        </p:spPr>
        <p:txBody>
          <a:bodyPr/>
          <a:p>
            <a:pPr>
              <a:lnSpc>
                <a:spcPct val="9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抽样设计与样本确定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抽样设计关键点：抽样方法的选择。</a:t>
            </a:r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  <a:hlinkClick r:id="rId1" action="ppaction://hlinksldjump"/>
              </a:rPr>
              <a:t>有哪些抽样方法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？</a:t>
            </a:r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样本确定关键点：精度与成本的平衡</a:t>
            </a:r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endParaRPr lang="zh-CN" altLang="en-US" sz="24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3796" name="直接连接符 33795"/>
          <p:cNvSpPr/>
          <p:nvPr/>
        </p:nvSpPr>
        <p:spPr>
          <a:xfrm flipV="1">
            <a:off x="2998788" y="4843463"/>
            <a:ext cx="3184525" cy="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33797" name="文本框 33796"/>
          <p:cNvSpPr txBox="1"/>
          <p:nvPr/>
        </p:nvSpPr>
        <p:spPr>
          <a:xfrm>
            <a:off x="1017588" y="4659313"/>
            <a:ext cx="1981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</a:rPr>
              <a:t>样本容量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33798" name="文本框 33797"/>
          <p:cNvSpPr txBox="1"/>
          <p:nvPr/>
        </p:nvSpPr>
        <p:spPr>
          <a:xfrm>
            <a:off x="1017588" y="4243388"/>
            <a:ext cx="1911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</a:rPr>
              <a:t>调查误差</a:t>
            </a:r>
            <a:endParaRPr lang="zh-CN" altLang="en-US" sz="2400" b="1" dirty="0">
              <a:solidFill>
                <a:srgbClr val="0000FF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33799" name="文本框 33798"/>
          <p:cNvSpPr txBox="1"/>
          <p:nvPr/>
        </p:nvSpPr>
        <p:spPr>
          <a:xfrm>
            <a:off x="1017588" y="5073650"/>
            <a:ext cx="1911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</a:rPr>
              <a:t>调查费用</a:t>
            </a:r>
            <a:endParaRPr lang="zh-CN" altLang="en-US" sz="2400" b="1" dirty="0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33800" name="矩形 33799"/>
          <p:cNvSpPr/>
          <p:nvPr/>
        </p:nvSpPr>
        <p:spPr>
          <a:xfrm>
            <a:off x="2998788" y="3367088"/>
            <a:ext cx="282575" cy="1384300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1" name="矩形 33800"/>
          <p:cNvSpPr/>
          <p:nvPr/>
        </p:nvSpPr>
        <p:spPr>
          <a:xfrm>
            <a:off x="2998788" y="4935538"/>
            <a:ext cx="282575" cy="184150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2" name="矩形 33801"/>
          <p:cNvSpPr/>
          <p:nvPr/>
        </p:nvSpPr>
        <p:spPr>
          <a:xfrm>
            <a:off x="3494088" y="3689350"/>
            <a:ext cx="282575" cy="1062038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3" name="矩形 33802"/>
          <p:cNvSpPr/>
          <p:nvPr/>
        </p:nvSpPr>
        <p:spPr>
          <a:xfrm>
            <a:off x="3989388" y="3873500"/>
            <a:ext cx="282575" cy="877888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4" name="矩形 33803"/>
          <p:cNvSpPr/>
          <p:nvPr/>
        </p:nvSpPr>
        <p:spPr>
          <a:xfrm>
            <a:off x="4484688" y="4105275"/>
            <a:ext cx="282575" cy="646113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5" name="矩形 33804"/>
          <p:cNvSpPr/>
          <p:nvPr/>
        </p:nvSpPr>
        <p:spPr>
          <a:xfrm>
            <a:off x="4979988" y="4335463"/>
            <a:ext cx="282575" cy="415925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6" name="矩形 33805"/>
          <p:cNvSpPr/>
          <p:nvPr/>
        </p:nvSpPr>
        <p:spPr>
          <a:xfrm>
            <a:off x="5475288" y="4565650"/>
            <a:ext cx="282575" cy="185738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7" name="矩形 33806"/>
          <p:cNvSpPr/>
          <p:nvPr/>
        </p:nvSpPr>
        <p:spPr>
          <a:xfrm>
            <a:off x="5475288" y="4935538"/>
            <a:ext cx="282575" cy="1384300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8" name="矩形 33807"/>
          <p:cNvSpPr/>
          <p:nvPr/>
        </p:nvSpPr>
        <p:spPr>
          <a:xfrm>
            <a:off x="4979988" y="4935538"/>
            <a:ext cx="282575" cy="1062037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9" name="矩形 33808"/>
          <p:cNvSpPr/>
          <p:nvPr/>
        </p:nvSpPr>
        <p:spPr>
          <a:xfrm>
            <a:off x="4484688" y="4935538"/>
            <a:ext cx="282575" cy="830262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0" name="矩形 33809"/>
          <p:cNvSpPr/>
          <p:nvPr/>
        </p:nvSpPr>
        <p:spPr>
          <a:xfrm>
            <a:off x="3989388" y="4935538"/>
            <a:ext cx="282575" cy="600075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1" name="矩形 33810"/>
          <p:cNvSpPr/>
          <p:nvPr/>
        </p:nvSpPr>
        <p:spPr>
          <a:xfrm>
            <a:off x="3494088" y="4935538"/>
            <a:ext cx="282575" cy="369887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2" name="文本框 33811"/>
          <p:cNvSpPr txBox="1"/>
          <p:nvPr/>
        </p:nvSpPr>
        <p:spPr>
          <a:xfrm>
            <a:off x="457200" y="2971800"/>
            <a:ext cx="2209800" cy="1216025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fol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小样本容量节省费用但调查误差大</a:t>
            </a:r>
            <a:endParaRPr lang="zh-CN" altLang="en-US" sz="2400" b="1" dirty="0">
              <a:solidFill>
                <a:schemeClr val="folHlink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3813" name="文本框 33812"/>
          <p:cNvSpPr txBox="1"/>
          <p:nvPr/>
        </p:nvSpPr>
        <p:spPr>
          <a:xfrm>
            <a:off x="5900738" y="5257800"/>
            <a:ext cx="2405062" cy="1216025"/>
          </a:xfrm>
          <a:prstGeom prst="rect">
            <a:avLst/>
          </a:prstGeom>
          <a:noFill/>
          <a:ln w="2857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fol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大样本容量调查精度高但费用较大</a:t>
            </a:r>
            <a:endParaRPr lang="zh-CN" altLang="en-US" sz="2400" b="1" dirty="0">
              <a:solidFill>
                <a:schemeClr val="folHlink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3814" name="矩形 33813"/>
          <p:cNvSpPr/>
          <p:nvPr/>
        </p:nvSpPr>
        <p:spPr>
          <a:xfrm>
            <a:off x="4414838" y="4013200"/>
            <a:ext cx="423862" cy="784225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3815" name="线形标注 2 33814"/>
          <p:cNvSpPr/>
          <p:nvPr/>
        </p:nvSpPr>
        <p:spPr>
          <a:xfrm>
            <a:off x="4979988" y="3003550"/>
            <a:ext cx="3325812" cy="1016000"/>
          </a:xfrm>
          <a:prstGeom prst="borderCallout2">
            <a:avLst>
              <a:gd name="adj1" fmla="val 6819"/>
              <a:gd name="adj2" fmla="val -2130"/>
              <a:gd name="adj3" fmla="val 6819"/>
              <a:gd name="adj4" fmla="val -9042"/>
              <a:gd name="adj5" fmla="val 98769"/>
              <a:gd name="adj6" fmla="val -11394"/>
            </a:avLst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>
              <a:lnSpc>
                <a:spcPct val="90000"/>
              </a:lnSpc>
            </a:pPr>
            <a:r>
              <a:rPr lang="zh-CN" altLang="en-US" sz="2400" b="1" dirty="0">
                <a:solidFill>
                  <a:srgbClr val="6600FF"/>
                </a:solidFill>
                <a:latin typeface="Times New Roman" panose="02020603050405020304" pitchFamily="18" charset="0"/>
                <a:ea typeface="楷体_GB2312" pitchFamily="49" charset="-122"/>
              </a:rPr>
              <a:t>找出在规定误差范围内的最小样本容量</a:t>
            </a:r>
            <a:endParaRPr lang="zh-CN" altLang="en-US" sz="2400" b="1" dirty="0">
              <a:solidFill>
                <a:srgbClr val="6600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3817" name="矩形 33816"/>
          <p:cNvSpPr/>
          <p:nvPr/>
        </p:nvSpPr>
        <p:spPr>
          <a:xfrm>
            <a:off x="3919538" y="4889500"/>
            <a:ext cx="423862" cy="738188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3819" name="线形标注 2 33818"/>
          <p:cNvSpPr/>
          <p:nvPr/>
        </p:nvSpPr>
        <p:spPr>
          <a:xfrm>
            <a:off x="304800" y="5562600"/>
            <a:ext cx="3352800" cy="1112838"/>
          </a:xfrm>
          <a:prstGeom prst="borderCallout2">
            <a:avLst>
              <a:gd name="adj1" fmla="val 10273"/>
              <a:gd name="adj2" fmla="val 102273"/>
              <a:gd name="adj3" fmla="val 10273"/>
              <a:gd name="adj4" fmla="val 102273"/>
              <a:gd name="adj5" fmla="val -55778"/>
              <a:gd name="adj6" fmla="val 117046"/>
            </a:avLst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sz="2400" b="1" dirty="0">
                <a:solidFill>
                  <a:srgbClr val="6600FF"/>
                </a:solidFill>
                <a:latin typeface="Times New Roman" panose="02020603050405020304" pitchFamily="18" charset="0"/>
                <a:ea typeface="楷体_GB2312" pitchFamily="49" charset="-122"/>
              </a:rPr>
              <a:t>找出在限定费用范围内的最大样本容量</a:t>
            </a:r>
            <a:endParaRPr lang="zh-CN" altLang="en-US" sz="2400" b="1" dirty="0">
              <a:solidFill>
                <a:srgbClr val="6600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9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标题 38913"/>
          <p:cNvSpPr>
            <a:spLocks noGrp="1"/>
          </p:cNvSpPr>
          <p:nvPr>
            <p:ph type="title"/>
          </p:nvPr>
        </p:nvSpPr>
        <p:spPr/>
        <p:txBody>
          <a:bodyPr anchor="ctr"/>
          <a:p>
            <a:endParaRPr dirty="0"/>
          </a:p>
        </p:txBody>
      </p:sp>
      <p:sp>
        <p:nvSpPr>
          <p:cNvPr id="38915" name="文本占位符 38914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问卷设计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关键点：二手资料</a:t>
            </a:r>
            <a:r>
              <a:rPr lang="en-US" altLang="zh-CN" sz="3200" b="1" dirty="0">
                <a:latin typeface="楷体_GB2312" pitchFamily="49" charset="-122"/>
                <a:ea typeface="楷体_GB2312" pitchFamily="49" charset="-122"/>
              </a:rPr>
              <a:t>+</a:t>
            </a: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探索性调查</a:t>
            </a:r>
            <a:r>
              <a:rPr lang="en-US" altLang="zh-CN" sz="3200" b="1" dirty="0">
                <a:latin typeface="楷体_GB2312" pitchFamily="49" charset="-122"/>
                <a:ea typeface="楷体_GB2312" pitchFamily="49" charset="-122"/>
              </a:rPr>
              <a:t>+</a:t>
            </a: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措辞</a:t>
            </a:r>
            <a:endParaRPr lang="zh-CN" altLang="en-US" sz="3200" b="1" dirty="0"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sz="3200" dirty="0"/>
              <a:t>5.</a:t>
            </a:r>
            <a:r>
              <a:rPr lang="zh-CN" altLang="en-US" sz="3200" dirty="0"/>
              <a:t>调查的实施</a:t>
            </a:r>
            <a:endParaRPr lang="zh-CN" altLang="en-US" sz="3200" dirty="0"/>
          </a:p>
          <a:p>
            <a:r>
              <a:rPr lang="zh-CN" altLang="en-US" sz="3200" dirty="0"/>
              <a:t>关键点：访员的培训与质量控制</a:t>
            </a:r>
            <a:endParaRPr lang="zh-CN" altLang="en-US" sz="32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标题 39937"/>
          <p:cNvSpPr>
            <a:spLocks noGrp="1"/>
          </p:cNvSpPr>
          <p:nvPr>
            <p:ph type="title"/>
          </p:nvPr>
        </p:nvSpPr>
        <p:spPr/>
        <p:txBody>
          <a:bodyPr anchor="ctr"/>
          <a:p>
            <a:endParaRPr dirty="0"/>
          </a:p>
        </p:txBody>
      </p:sp>
      <p:sp>
        <p:nvSpPr>
          <p:cNvPr id="39939" name="文本占位符 39938"/>
          <p:cNvSpPr>
            <a:spLocks noGrp="1"/>
          </p:cNvSpPr>
          <p:nvPr>
            <p:ph type="body" idx="1"/>
          </p:nvPr>
        </p:nvSpPr>
        <p:spPr/>
        <p:txBody>
          <a:bodyPr/>
          <a:p>
            <a:pPr>
              <a:lnSpc>
                <a:spcPct val="8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6.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数据的处理与分析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关键点：录入误差、科学的分析方法、善于应用统计指标</a:t>
            </a:r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7.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最终的成果</a:t>
            </a:r>
            <a:r>
              <a:rPr lang="en-US" altLang="zh-CN" sz="2400" b="1">
                <a:latin typeface="Arial" panose="020B0604020202020204" pitchFamily="34" charset="0"/>
                <a:ea typeface="黑体" panose="02010609060101010101" pitchFamily="49" charset="-122"/>
              </a:rPr>
              <a:t>——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报告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关键点：直观、生动、避免钻入“高深方法”的陷阱。</a:t>
            </a:r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8.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汇报与跟踪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关键点：口头报告的形式；跟踪调查结果总结经验。</a:t>
            </a:r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80000"/>
              </a:lnSpc>
            </a:pPr>
            <a:endParaRPr lang="zh-CN" altLang="en-US" sz="2000" b="1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标题 1536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sz="3500" dirty="0"/>
              <a:t>调查的最终结果</a:t>
            </a:r>
            <a:r>
              <a:rPr lang="en-US" altLang="zh-CN" sz="3500">
                <a:latin typeface="Arial" panose="020B0604020202020204" pitchFamily="34" charset="0"/>
              </a:rPr>
              <a:t>——</a:t>
            </a:r>
            <a:r>
              <a:rPr lang="zh-CN" altLang="en-US" sz="3500" dirty="0"/>
              <a:t>调研报告</a:t>
            </a:r>
            <a:endParaRPr lang="zh-CN" altLang="en-US" sz="3500"/>
          </a:p>
        </p:txBody>
      </p:sp>
      <p:sp>
        <p:nvSpPr>
          <p:cNvPr id="15363" name="文本占位符 1536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 altLang="zh-CN" dirty="0"/>
              <a:t>1.</a:t>
            </a:r>
            <a:r>
              <a:rPr lang="zh-CN" altLang="en-US" dirty="0"/>
              <a:t>书面的报告</a:t>
            </a:r>
            <a:endParaRPr lang="zh-CN" altLang="en-US" dirty="0"/>
          </a:p>
          <a:p>
            <a:r>
              <a:rPr lang="zh-CN" altLang="en-US" dirty="0"/>
              <a:t>包括标题页、目录、摘要、正文、附录等部分。</a:t>
            </a:r>
            <a:endParaRPr lang="zh-CN" altLang="en-US"/>
          </a:p>
          <a:p>
            <a:r>
              <a:rPr lang="en-US" altLang="zh-CN" dirty="0"/>
              <a:t>2.</a:t>
            </a:r>
            <a:r>
              <a:rPr lang="zh-CN" altLang="en-US" dirty="0"/>
              <a:t>口头报告</a:t>
            </a:r>
            <a:endParaRPr lang="zh-CN" altLang="en-US" dirty="0"/>
          </a:p>
          <a:p>
            <a:endParaRPr lang="zh-CN" alt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标题 41985"/>
          <p:cNvSpPr>
            <a:spLocks noGrp="1"/>
          </p:cNvSpPr>
          <p:nvPr>
            <p:ph type="title"/>
          </p:nvPr>
        </p:nvSpPr>
        <p:spPr/>
        <p:txBody>
          <a:bodyPr anchor="ctr"/>
          <a:p>
            <a:endParaRPr dirty="0"/>
          </a:p>
        </p:txBody>
      </p:sp>
      <p:sp>
        <p:nvSpPr>
          <p:cNvPr id="41987" name="文本占位符 41986"/>
          <p:cNvSpPr>
            <a:spLocks noGrp="1"/>
          </p:cNvSpPr>
          <p:nvPr>
            <p:ph type="body" idx="1"/>
          </p:nvPr>
        </p:nvSpPr>
        <p:spPr/>
        <p:txBody>
          <a:bodyPr/>
          <a:p>
            <a:pPr algn="ctr"/>
            <a:endParaRPr lang="en-US" altLang="zh-CN" sz="3200">
              <a:latin typeface="Times New Roman" panose="02020603050405020304" pitchFamily="18" charset="0"/>
            </a:endParaRPr>
          </a:p>
          <a:p>
            <a:pPr algn="ctr"/>
            <a:r>
              <a:rPr lang="en-US" altLang="zh-CN" sz="4400">
                <a:latin typeface="Times New Roman" panose="02020603050405020304" pitchFamily="18" charset="0"/>
              </a:rPr>
              <a:t>THE END</a:t>
            </a:r>
            <a:endParaRPr lang="en-US" altLang="zh-CN" sz="4400">
              <a:latin typeface="Times New Roman" panose="02020603050405020304" pitchFamily="18" charset="0"/>
            </a:endParaRPr>
          </a:p>
          <a:p>
            <a:pPr algn="ctr"/>
            <a:endParaRPr lang="en-US" altLang="zh-CN" sz="4400">
              <a:latin typeface="Times New Roman" panose="02020603050405020304" pitchFamily="18" charset="0"/>
            </a:endParaRPr>
          </a:p>
          <a:p>
            <a:pPr algn="ctr"/>
            <a:r>
              <a:rPr lang="en-US" altLang="zh-CN" sz="3200">
                <a:latin typeface="Times New Roman" panose="02020603050405020304" pitchFamily="18" charset="0"/>
              </a:rPr>
              <a:t>THANKS!</a:t>
            </a:r>
            <a:endParaRPr lang="en-US" altLang="zh-CN" sz="3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标题 3584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/>
              <a:t>二手资料收集</a:t>
            </a:r>
            <a:endParaRPr lang="zh-CN" altLang="en-US" dirty="0"/>
          </a:p>
        </p:txBody>
      </p:sp>
      <p:grpSp>
        <p:nvGrpSpPr>
          <p:cNvPr id="35844" name="组合 35843"/>
          <p:cNvGrpSpPr/>
          <p:nvPr/>
        </p:nvGrpSpPr>
        <p:grpSpPr>
          <a:xfrm>
            <a:off x="2971800" y="2057400"/>
            <a:ext cx="3810000" cy="2895600"/>
            <a:chOff x="336" y="1056"/>
            <a:chExt cx="1440" cy="1440"/>
          </a:xfrm>
        </p:grpSpPr>
        <p:sp>
          <p:nvSpPr>
            <p:cNvPr id="35845" name="矩形 35844"/>
            <p:cNvSpPr/>
            <p:nvPr/>
          </p:nvSpPr>
          <p:spPr>
            <a:xfrm>
              <a:off x="336" y="1056"/>
              <a:ext cx="1440" cy="336"/>
            </a:xfrm>
            <a:prstGeom prst="rect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二手资料收集</a:t>
              </a:r>
              <a:endParaRPr lang="zh-CN" altLang="en-US" b="1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5846" name="椭圆 35845"/>
            <p:cNvSpPr/>
            <p:nvPr/>
          </p:nvSpPr>
          <p:spPr>
            <a:xfrm>
              <a:off x="336" y="1680"/>
              <a:ext cx="1440" cy="816"/>
            </a:xfrm>
            <a:prstGeom prst="ellipse">
              <a:avLst/>
            </a:prstGeom>
            <a:noFill/>
            <a:ln w="28575" cap="flat" cmpd="sng">
              <a:solidFill>
                <a:srgbClr val="00808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内部资料  外部资料</a:t>
              </a:r>
              <a:endParaRPr lang="zh-CN" altLang="en-US" b="1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5847" name="直接连接符 35846"/>
            <p:cNvSpPr/>
            <p:nvPr/>
          </p:nvSpPr>
          <p:spPr>
            <a:xfrm>
              <a:off x="1056" y="1680"/>
              <a:ext cx="0" cy="816"/>
            </a:xfrm>
            <a:prstGeom prst="line">
              <a:avLst/>
            </a:prstGeom>
            <a:ln w="28575" cap="flat" cmpd="sng">
              <a:solidFill>
                <a:srgbClr val="00808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848" name="下箭头 35847"/>
            <p:cNvSpPr/>
            <p:nvPr/>
          </p:nvSpPr>
          <p:spPr>
            <a:xfrm>
              <a:off x="912" y="1440"/>
              <a:ext cx="288" cy="144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73725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  <a:tileRect/>
            </a:gradFill>
            <a:ln w="127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tx1"/>
              </a:outerShdw>
            </a:effectLst>
          </p:spPr>
          <p:txBody>
            <a:bodyPr/>
            <a:p>
              <a:endParaRPr lang="zh-CN" altLang="en-US"/>
            </a:p>
          </p:txBody>
        </p:sp>
      </p:grpSp>
      <p:sp>
        <p:nvSpPr>
          <p:cNvPr id="35850" name="左箭头 35849">
            <a:hlinkClick r:id="rId1" action="ppaction://hlinksldjump"/>
          </p:cNvPr>
          <p:cNvSpPr/>
          <p:nvPr/>
        </p:nvSpPr>
        <p:spPr>
          <a:xfrm>
            <a:off x="7162800" y="5334000"/>
            <a:ext cx="914400" cy="533400"/>
          </a:xfrm>
          <a:prstGeom prst="leftArrow">
            <a:avLst>
              <a:gd name="adj1" fmla="val 50000"/>
              <a:gd name="adj2" fmla="val 4285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标题 36865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/>
              <a:t>定性调查方法</a:t>
            </a:r>
            <a:endParaRPr lang="zh-CN" altLang="en-US"/>
          </a:p>
        </p:txBody>
      </p:sp>
      <p:sp>
        <p:nvSpPr>
          <p:cNvPr id="36869" name="矩形 36868"/>
          <p:cNvSpPr/>
          <p:nvPr/>
        </p:nvSpPr>
        <p:spPr>
          <a:xfrm>
            <a:off x="2057400" y="2057400"/>
            <a:ext cx="4419600" cy="533400"/>
          </a:xfrm>
          <a:prstGeom prst="rect">
            <a:avLst/>
          </a:prstGeom>
          <a:noFill/>
          <a:ln w="28575" cap="flat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定性调查方法</a:t>
            </a:r>
            <a:endParaRPr lang="zh-CN" altLang="en-US" b="1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6870" name="矩形 36869"/>
          <p:cNvSpPr/>
          <p:nvPr/>
        </p:nvSpPr>
        <p:spPr>
          <a:xfrm>
            <a:off x="1981200" y="3048000"/>
            <a:ext cx="609600" cy="1447800"/>
          </a:xfrm>
          <a:prstGeom prst="rect">
            <a:avLst/>
          </a:prstGeom>
          <a:noFill/>
          <a:ln w="28575" cap="flat" cmpd="sng">
            <a:solidFill>
              <a:srgbClr val="0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焦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点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小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组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访谈法</a:t>
            </a:r>
            <a:endParaRPr lang="zh-CN" altLang="en-US" b="1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6871" name="矩形 36870"/>
          <p:cNvSpPr/>
          <p:nvPr/>
        </p:nvSpPr>
        <p:spPr>
          <a:xfrm>
            <a:off x="2686050" y="3048000"/>
            <a:ext cx="533400" cy="1371600"/>
          </a:xfrm>
          <a:prstGeom prst="rect">
            <a:avLst/>
          </a:prstGeom>
          <a:noFill/>
          <a:ln w="28575" cap="flat" cmpd="sng">
            <a:solidFill>
              <a:srgbClr val="0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深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层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访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谈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法</a:t>
            </a:r>
            <a:endParaRPr lang="zh-CN" altLang="en-US" b="1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6872" name="矩形 36871"/>
          <p:cNvSpPr/>
          <p:nvPr/>
        </p:nvSpPr>
        <p:spPr>
          <a:xfrm>
            <a:off x="3962400" y="3048000"/>
            <a:ext cx="533400" cy="1371600"/>
          </a:xfrm>
          <a:prstGeom prst="rect">
            <a:avLst/>
          </a:prstGeom>
          <a:noFill/>
          <a:ln w="28575" cap="flat" cmpd="sng">
            <a:solidFill>
              <a:srgbClr val="0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投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射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法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6873" name="矩形 36872"/>
          <p:cNvSpPr/>
          <p:nvPr/>
        </p:nvSpPr>
        <p:spPr>
          <a:xfrm>
            <a:off x="3324225" y="3048000"/>
            <a:ext cx="533400" cy="1371600"/>
          </a:xfrm>
          <a:prstGeom prst="rect">
            <a:avLst/>
          </a:prstGeom>
          <a:noFill/>
          <a:ln w="28575" cap="flat" cmpd="sng">
            <a:solidFill>
              <a:srgbClr val="0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德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尔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菲</a:t>
            </a:r>
            <a:endParaRPr lang="zh-CN" altLang="en-US" b="1" dirty="0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法</a:t>
            </a:r>
            <a:endParaRPr lang="zh-CN" altLang="en-US" b="1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cxnSp>
        <p:nvCxnSpPr>
          <p:cNvPr id="36874" name="肘形连接符 36873"/>
          <p:cNvCxnSpPr>
            <a:stCxn id="36869" idx="2"/>
            <a:endCxn id="36872" idx="0"/>
          </p:cNvCxnSpPr>
          <p:nvPr/>
        </p:nvCxnSpPr>
        <p:spPr>
          <a:xfrm rot="5400000">
            <a:off x="4033838" y="2800350"/>
            <a:ext cx="428625" cy="38100"/>
          </a:xfrm>
          <a:prstGeom prst="bentConnector3">
            <a:avLst>
              <a:gd name="adj1" fmla="val 50000"/>
            </a:avLst>
          </a:prstGeom>
          <a:ln w="28575" cap="flat" cmpd="sng">
            <a:solidFill>
              <a:srgbClr val="339966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36875" name="肘形连接符 36874"/>
          <p:cNvCxnSpPr>
            <a:stCxn id="36869" idx="2"/>
            <a:endCxn id="36873" idx="0"/>
          </p:cNvCxnSpPr>
          <p:nvPr/>
        </p:nvCxnSpPr>
        <p:spPr>
          <a:xfrm rot="5400000">
            <a:off x="3714750" y="2481263"/>
            <a:ext cx="428625" cy="676275"/>
          </a:xfrm>
          <a:prstGeom prst="bentConnector3">
            <a:avLst>
              <a:gd name="adj1" fmla="val 50000"/>
            </a:avLst>
          </a:prstGeom>
          <a:ln w="28575" cap="flat" cmpd="sng">
            <a:solidFill>
              <a:srgbClr val="339966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36876" name="肘形连接符 36875"/>
          <p:cNvCxnSpPr>
            <a:stCxn id="36869" idx="2"/>
            <a:endCxn id="36871" idx="0"/>
          </p:cNvCxnSpPr>
          <p:nvPr/>
        </p:nvCxnSpPr>
        <p:spPr>
          <a:xfrm rot="5400000">
            <a:off x="3395663" y="2162175"/>
            <a:ext cx="428625" cy="1314450"/>
          </a:xfrm>
          <a:prstGeom prst="bentConnector3">
            <a:avLst>
              <a:gd name="adj1" fmla="val 50000"/>
            </a:avLst>
          </a:prstGeom>
          <a:ln w="28575" cap="flat" cmpd="sng">
            <a:solidFill>
              <a:srgbClr val="339966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36877" name="肘形连接符 36876"/>
          <p:cNvCxnSpPr>
            <a:stCxn id="36869" idx="2"/>
            <a:endCxn id="36870" idx="0"/>
          </p:cNvCxnSpPr>
          <p:nvPr/>
        </p:nvCxnSpPr>
        <p:spPr>
          <a:xfrm rot="5400000">
            <a:off x="3062288" y="1828800"/>
            <a:ext cx="428625" cy="1981200"/>
          </a:xfrm>
          <a:prstGeom prst="bentConnector3">
            <a:avLst>
              <a:gd name="adj1" fmla="val 50000"/>
            </a:avLst>
          </a:prstGeom>
          <a:ln w="28575" cap="flat" cmpd="sng">
            <a:solidFill>
              <a:srgbClr val="339966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36878" name="矩形 36877"/>
          <p:cNvSpPr/>
          <p:nvPr/>
        </p:nvSpPr>
        <p:spPr>
          <a:xfrm>
            <a:off x="4953000" y="2971800"/>
            <a:ext cx="1828800" cy="457200"/>
          </a:xfrm>
          <a:prstGeom prst="rect">
            <a:avLst/>
          </a:prstGeom>
          <a:noFill/>
          <a:ln w="28575" cap="flat" cmpd="sng">
            <a:solidFill>
              <a:srgbClr val="0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rPr>
              <a:t>词语联想测试法</a:t>
            </a:r>
            <a:endParaRPr lang="zh-CN" altLang="en-US" b="1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6879" name="矩形 36878"/>
          <p:cNvSpPr/>
          <p:nvPr/>
        </p:nvSpPr>
        <p:spPr>
          <a:xfrm>
            <a:off x="4953000" y="3581400"/>
            <a:ext cx="1828800" cy="347663"/>
          </a:xfrm>
          <a:prstGeom prst="rect">
            <a:avLst/>
          </a:prstGeom>
          <a:noFill/>
          <a:ln w="28575" cap="flat" cmpd="sng">
            <a:solidFill>
              <a:srgbClr val="0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  <a:t>句子、故事完成法</a:t>
            </a:r>
            <a:endParaRPr lang="zh-CN" altLang="en-US" b="1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6880" name="矩形 36879"/>
          <p:cNvSpPr/>
          <p:nvPr/>
        </p:nvSpPr>
        <p:spPr>
          <a:xfrm>
            <a:off x="4953000" y="4038600"/>
            <a:ext cx="1905000" cy="381000"/>
          </a:xfrm>
          <a:prstGeom prst="rect">
            <a:avLst/>
          </a:prstGeom>
          <a:noFill/>
          <a:ln w="28575" cap="flat" cmpd="sng">
            <a:solidFill>
              <a:srgbClr val="0080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  <a:t>消费者绘图法</a:t>
            </a:r>
            <a:endParaRPr lang="zh-CN" altLang="en-US" b="1">
              <a:effectLst>
                <a:outerShdw blurRad="38100" dist="38100" dir="2700000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cxnSp>
        <p:nvCxnSpPr>
          <p:cNvPr id="36881" name="肘形连接符 36880"/>
          <p:cNvCxnSpPr>
            <a:stCxn id="36872" idx="3"/>
            <a:endCxn id="36878" idx="1"/>
          </p:cNvCxnSpPr>
          <p:nvPr/>
        </p:nvCxnSpPr>
        <p:spPr>
          <a:xfrm flipV="1">
            <a:off x="4510088" y="3200400"/>
            <a:ext cx="428625" cy="533400"/>
          </a:xfrm>
          <a:prstGeom prst="bentConnector3">
            <a:avLst>
              <a:gd name="adj1" fmla="val 50000"/>
            </a:avLst>
          </a:prstGeom>
          <a:ln w="28575" cap="flat" cmpd="sng">
            <a:solidFill>
              <a:srgbClr val="339966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36882" name="肘形连接符 36881"/>
          <p:cNvCxnSpPr>
            <a:stCxn id="36872" idx="3"/>
            <a:endCxn id="36879" idx="1"/>
          </p:cNvCxnSpPr>
          <p:nvPr/>
        </p:nvCxnSpPr>
        <p:spPr>
          <a:xfrm>
            <a:off x="4510088" y="3733800"/>
            <a:ext cx="428625" cy="22225"/>
          </a:xfrm>
          <a:prstGeom prst="bentConnector3">
            <a:avLst>
              <a:gd name="adj1" fmla="val 50000"/>
            </a:avLst>
          </a:prstGeom>
          <a:ln w="28575" cap="flat" cmpd="sng">
            <a:solidFill>
              <a:srgbClr val="339966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36883" name="肘形连接符 36882"/>
          <p:cNvCxnSpPr/>
          <p:nvPr/>
        </p:nvCxnSpPr>
        <p:spPr>
          <a:xfrm>
            <a:off x="4495800" y="3733800"/>
            <a:ext cx="428625" cy="495300"/>
          </a:xfrm>
          <a:prstGeom prst="bentConnector3">
            <a:avLst>
              <a:gd name="adj1" fmla="val 50000"/>
            </a:avLst>
          </a:prstGeom>
          <a:ln w="28575" cap="flat" cmpd="sng">
            <a:solidFill>
              <a:srgbClr val="339966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36886" name="左箭头 36885">
            <a:hlinkClick r:id="rId1" action="ppaction://hlinksldjump"/>
          </p:cNvPr>
          <p:cNvSpPr/>
          <p:nvPr/>
        </p:nvSpPr>
        <p:spPr>
          <a:xfrm>
            <a:off x="7391400" y="5410200"/>
            <a:ext cx="1066800" cy="533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823" name="组合 34822"/>
          <p:cNvGrpSpPr/>
          <p:nvPr/>
        </p:nvGrpSpPr>
        <p:grpSpPr>
          <a:xfrm>
            <a:off x="2362200" y="1447800"/>
            <a:ext cx="4419600" cy="2362200"/>
            <a:chOff x="2208" y="1056"/>
            <a:chExt cx="2784" cy="1488"/>
          </a:xfrm>
        </p:grpSpPr>
        <p:sp>
          <p:nvSpPr>
            <p:cNvPr id="34824" name="矩形 34823"/>
            <p:cNvSpPr/>
            <p:nvPr/>
          </p:nvSpPr>
          <p:spPr>
            <a:xfrm>
              <a:off x="2208" y="1056"/>
              <a:ext cx="2784" cy="336"/>
            </a:xfrm>
            <a:prstGeom prst="rect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访问法</a:t>
              </a:r>
              <a:endParaRPr lang="zh-CN" altLang="en-US" b="1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4825" name="矩形 34824"/>
            <p:cNvSpPr/>
            <p:nvPr/>
          </p:nvSpPr>
          <p:spPr>
            <a:xfrm>
              <a:off x="2208" y="1680"/>
              <a:ext cx="336" cy="864"/>
            </a:xfrm>
            <a:prstGeom prst="rect">
              <a:avLst/>
            </a:prstGeom>
            <a:noFill/>
            <a:ln w="28575" cap="flat" cmpd="sng">
              <a:solidFill>
                <a:srgbClr val="0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电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话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访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问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4826" name="矩形 34825"/>
            <p:cNvSpPr/>
            <p:nvPr/>
          </p:nvSpPr>
          <p:spPr>
            <a:xfrm>
              <a:off x="2604" y="1680"/>
              <a:ext cx="336" cy="864"/>
            </a:xfrm>
            <a:prstGeom prst="rect">
              <a:avLst/>
            </a:prstGeom>
            <a:noFill/>
            <a:ln w="28575" cap="flat" cmpd="sng">
              <a:solidFill>
                <a:srgbClr val="0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邮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寄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访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问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4827" name="矩形 34826"/>
            <p:cNvSpPr/>
            <p:nvPr/>
          </p:nvSpPr>
          <p:spPr>
            <a:xfrm>
              <a:off x="3408" y="1680"/>
              <a:ext cx="336" cy="864"/>
            </a:xfrm>
            <a:prstGeom prst="rect">
              <a:avLst/>
            </a:prstGeom>
            <a:noFill/>
            <a:ln w="28575" cap="flat" cmpd="sng">
              <a:solidFill>
                <a:srgbClr val="0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人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员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访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问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4828" name="矩形 34827"/>
            <p:cNvSpPr/>
            <p:nvPr/>
          </p:nvSpPr>
          <p:spPr>
            <a:xfrm>
              <a:off x="3006" y="1680"/>
              <a:ext cx="336" cy="864"/>
            </a:xfrm>
            <a:prstGeom prst="rect">
              <a:avLst/>
            </a:prstGeom>
            <a:noFill/>
            <a:ln w="28575" cap="flat" cmpd="sng">
              <a:solidFill>
                <a:srgbClr val="0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网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络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访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问</a:t>
              </a:r>
              <a:endParaRPr lang="zh-CN" altLang="en-US" b="1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cxnSp>
          <p:nvCxnSpPr>
            <p:cNvPr id="34829" name="肘形连接符 34828"/>
            <p:cNvCxnSpPr>
              <a:stCxn id="34824" idx="2"/>
              <a:endCxn id="34827" idx="0"/>
            </p:cNvCxnSpPr>
            <p:nvPr/>
          </p:nvCxnSpPr>
          <p:spPr>
            <a:xfrm rot="5400000">
              <a:off x="3453" y="1524"/>
              <a:ext cx="270" cy="24"/>
            </a:xfrm>
            <a:prstGeom prst="bentConnector3">
              <a:avLst>
                <a:gd name="adj1" fmla="val 50000"/>
              </a:avLst>
            </a:prstGeom>
            <a:ln w="28575" cap="flat" cmpd="sng">
              <a:solidFill>
                <a:srgbClr val="339966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34830" name="肘形连接符 34829"/>
            <p:cNvCxnSpPr>
              <a:stCxn id="34824" idx="2"/>
              <a:endCxn id="34828" idx="0"/>
            </p:cNvCxnSpPr>
            <p:nvPr/>
          </p:nvCxnSpPr>
          <p:spPr>
            <a:xfrm rot="5400000">
              <a:off x="3252" y="1323"/>
              <a:ext cx="270" cy="426"/>
            </a:xfrm>
            <a:prstGeom prst="bentConnector3">
              <a:avLst>
                <a:gd name="adj1" fmla="val 50000"/>
              </a:avLst>
            </a:prstGeom>
            <a:ln w="28575" cap="flat" cmpd="sng">
              <a:solidFill>
                <a:srgbClr val="339966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34831" name="肘形连接符 34830"/>
            <p:cNvCxnSpPr>
              <a:stCxn id="34824" idx="2"/>
              <a:endCxn id="34826" idx="0"/>
            </p:cNvCxnSpPr>
            <p:nvPr/>
          </p:nvCxnSpPr>
          <p:spPr>
            <a:xfrm rot="5400000">
              <a:off x="3051" y="1122"/>
              <a:ext cx="270" cy="828"/>
            </a:xfrm>
            <a:prstGeom prst="bentConnector3">
              <a:avLst>
                <a:gd name="adj1" fmla="val 50000"/>
              </a:avLst>
            </a:prstGeom>
            <a:ln w="28575" cap="flat" cmpd="sng">
              <a:solidFill>
                <a:srgbClr val="339966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34832" name="肘形连接符 34831"/>
            <p:cNvCxnSpPr>
              <a:stCxn id="34824" idx="2"/>
              <a:endCxn id="34825" idx="0"/>
            </p:cNvCxnSpPr>
            <p:nvPr/>
          </p:nvCxnSpPr>
          <p:spPr>
            <a:xfrm rot="5400000">
              <a:off x="2853" y="924"/>
              <a:ext cx="270" cy="1224"/>
            </a:xfrm>
            <a:prstGeom prst="bentConnector3">
              <a:avLst>
                <a:gd name="adj1" fmla="val 50000"/>
              </a:avLst>
            </a:prstGeom>
            <a:ln w="28575" cap="flat" cmpd="sng">
              <a:solidFill>
                <a:srgbClr val="339966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sp>
          <p:nvSpPr>
            <p:cNvPr id="34833" name="矩形 34832"/>
            <p:cNvSpPr/>
            <p:nvPr/>
          </p:nvSpPr>
          <p:spPr>
            <a:xfrm>
              <a:off x="4032" y="1680"/>
              <a:ext cx="960" cy="240"/>
            </a:xfrm>
            <a:prstGeom prst="rect">
              <a:avLst/>
            </a:prstGeom>
            <a:noFill/>
            <a:ln w="28575" cap="flat" cmpd="sng">
              <a:solidFill>
                <a:srgbClr val="0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入户访问</a:t>
              </a:r>
              <a:endParaRPr lang="zh-CN" altLang="en-US" b="1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4834" name="矩形 34833"/>
            <p:cNvSpPr/>
            <p:nvPr/>
          </p:nvSpPr>
          <p:spPr>
            <a:xfrm>
              <a:off x="4032" y="1995"/>
              <a:ext cx="960" cy="240"/>
            </a:xfrm>
            <a:prstGeom prst="rect">
              <a:avLst/>
            </a:prstGeom>
            <a:noFill/>
            <a:ln w="28575" cap="flat" cmpd="sng">
              <a:solidFill>
                <a:srgbClr val="0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拦截访问</a:t>
              </a:r>
              <a:endParaRPr lang="zh-CN" altLang="en-US" b="1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4835" name="矩形 34834"/>
            <p:cNvSpPr/>
            <p:nvPr/>
          </p:nvSpPr>
          <p:spPr>
            <a:xfrm>
              <a:off x="4032" y="2304"/>
              <a:ext cx="960" cy="240"/>
            </a:xfrm>
            <a:prstGeom prst="rect">
              <a:avLst/>
            </a:prstGeom>
            <a:noFill/>
            <a:ln w="28575" cap="flat" cmpd="sng">
              <a:solidFill>
                <a:srgbClr val="0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经理访谈</a:t>
              </a:r>
              <a:endParaRPr lang="zh-CN" altLang="en-US" b="1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cxnSp>
          <p:nvCxnSpPr>
            <p:cNvPr id="34836" name="肘形连接符 34835"/>
            <p:cNvCxnSpPr>
              <a:stCxn id="34827" idx="3"/>
              <a:endCxn id="34833" idx="1"/>
            </p:cNvCxnSpPr>
            <p:nvPr/>
          </p:nvCxnSpPr>
          <p:spPr>
            <a:xfrm flipV="1">
              <a:off x="3753" y="1800"/>
              <a:ext cx="270" cy="312"/>
            </a:xfrm>
            <a:prstGeom prst="bentConnector3">
              <a:avLst>
                <a:gd name="adj1" fmla="val 50000"/>
              </a:avLst>
            </a:prstGeom>
            <a:ln w="28575" cap="flat" cmpd="sng">
              <a:solidFill>
                <a:srgbClr val="339966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34837" name="肘形连接符 34836"/>
            <p:cNvCxnSpPr>
              <a:stCxn id="34827" idx="3"/>
              <a:endCxn id="34834" idx="1"/>
            </p:cNvCxnSpPr>
            <p:nvPr/>
          </p:nvCxnSpPr>
          <p:spPr>
            <a:xfrm>
              <a:off x="3753" y="2112"/>
              <a:ext cx="270" cy="3"/>
            </a:xfrm>
            <a:prstGeom prst="bentConnector3">
              <a:avLst>
                <a:gd name="adj1" fmla="val 50000"/>
              </a:avLst>
            </a:prstGeom>
            <a:ln w="28575" cap="flat" cmpd="sng">
              <a:solidFill>
                <a:srgbClr val="339966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34838" name="肘形连接符 34837"/>
            <p:cNvCxnSpPr>
              <a:stCxn id="34827" idx="3"/>
              <a:endCxn id="34835" idx="1"/>
            </p:cNvCxnSpPr>
            <p:nvPr/>
          </p:nvCxnSpPr>
          <p:spPr>
            <a:xfrm>
              <a:off x="3753" y="2112"/>
              <a:ext cx="270" cy="312"/>
            </a:xfrm>
            <a:prstGeom prst="bentConnector3">
              <a:avLst>
                <a:gd name="adj1" fmla="val 50000"/>
              </a:avLst>
            </a:prstGeom>
            <a:ln w="28575" cap="flat" cmpd="sng">
              <a:solidFill>
                <a:srgbClr val="339966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</p:grpSp>
      <p:grpSp>
        <p:nvGrpSpPr>
          <p:cNvPr id="34839" name="组合 34838"/>
          <p:cNvGrpSpPr/>
          <p:nvPr/>
        </p:nvGrpSpPr>
        <p:grpSpPr>
          <a:xfrm>
            <a:off x="762000" y="4114800"/>
            <a:ext cx="2362200" cy="1905000"/>
            <a:chOff x="288" y="2688"/>
            <a:chExt cx="1488" cy="1200"/>
          </a:xfrm>
        </p:grpSpPr>
        <p:sp>
          <p:nvSpPr>
            <p:cNvPr id="34840" name="矩形 34839"/>
            <p:cNvSpPr/>
            <p:nvPr/>
          </p:nvSpPr>
          <p:spPr>
            <a:xfrm>
              <a:off x="336" y="2688"/>
              <a:ext cx="1440" cy="336"/>
            </a:xfrm>
            <a:prstGeom prst="rect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观察法</a:t>
              </a:r>
              <a:endParaRPr lang="zh-CN" altLang="en-US" b="1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4841" name="八边形 34840"/>
            <p:cNvSpPr/>
            <p:nvPr/>
          </p:nvSpPr>
          <p:spPr>
            <a:xfrm>
              <a:off x="288" y="3216"/>
              <a:ext cx="720" cy="672"/>
            </a:xfrm>
            <a:prstGeom prst="octagon">
              <a:avLst>
                <a:gd name="adj" fmla="val 29287"/>
              </a:avLst>
            </a:prstGeom>
            <a:noFill/>
            <a:ln w="28575" cap="flat" cmpd="sng">
              <a:solidFill>
                <a:srgbClr val="0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机器现场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观察</a:t>
              </a:r>
              <a:endParaRPr lang="zh-CN" altLang="en-US" b="1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4842" name="八边形 34841"/>
            <p:cNvSpPr/>
            <p:nvPr/>
          </p:nvSpPr>
          <p:spPr>
            <a:xfrm>
              <a:off x="1026" y="3216"/>
              <a:ext cx="720" cy="672"/>
            </a:xfrm>
            <a:prstGeom prst="octagon">
              <a:avLst>
                <a:gd name="adj" fmla="val 29287"/>
              </a:avLst>
            </a:prstGeom>
            <a:noFill/>
            <a:ln w="28575" cap="flat" cmpd="sng">
              <a:solidFill>
                <a:srgbClr val="0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人员现场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观察</a:t>
              </a:r>
              <a:endParaRPr lang="zh-CN" altLang="en-US" b="1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4843" name="下箭头 34842"/>
            <p:cNvSpPr/>
            <p:nvPr/>
          </p:nvSpPr>
          <p:spPr>
            <a:xfrm>
              <a:off x="894" y="3072"/>
              <a:ext cx="288" cy="144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73725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  <a:tileRect/>
            </a:gradFill>
            <a:ln w="127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tx1"/>
              </a:outerShdw>
            </a:effectLst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4844" name="组合 34843"/>
          <p:cNvGrpSpPr/>
          <p:nvPr/>
        </p:nvGrpSpPr>
        <p:grpSpPr>
          <a:xfrm>
            <a:off x="4572000" y="4267200"/>
            <a:ext cx="3276600" cy="1600200"/>
            <a:chOff x="2880" y="2688"/>
            <a:chExt cx="2064" cy="1008"/>
          </a:xfrm>
        </p:grpSpPr>
        <p:sp>
          <p:nvSpPr>
            <p:cNvPr id="34845" name="矩形 34844"/>
            <p:cNvSpPr/>
            <p:nvPr/>
          </p:nvSpPr>
          <p:spPr>
            <a:xfrm>
              <a:off x="2928" y="2688"/>
              <a:ext cx="2016" cy="336"/>
            </a:xfrm>
            <a:prstGeom prst="rect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实验法</a:t>
              </a:r>
              <a:endParaRPr lang="zh-CN" altLang="en-US" b="1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4846" name="圆角矩形 34845"/>
            <p:cNvSpPr/>
            <p:nvPr/>
          </p:nvSpPr>
          <p:spPr>
            <a:xfrm>
              <a:off x="2880" y="3360"/>
              <a:ext cx="1008" cy="336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00808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实验室实验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4847" name="圆角矩形 34846"/>
            <p:cNvSpPr/>
            <p:nvPr/>
          </p:nvSpPr>
          <p:spPr>
            <a:xfrm>
              <a:off x="3897" y="3360"/>
              <a:ext cx="1008" cy="336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00808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algn="ctr"/>
              <a:r>
                <a:rPr lang="zh-CN" altLang="en-US" b="1" dirty="0">
                  <a:effectLst>
                    <a:outerShdw blurRad="38100" dist="38100" dir="2700000">
                      <a:srgbClr val="000000"/>
                    </a:outerShdw>
                  </a:effectLst>
                  <a:latin typeface="Comic Sans MS" panose="030F0702030302020204" pitchFamily="66" charset="0"/>
                </a:rPr>
                <a:t>现场实验</a:t>
              </a:r>
              <a:endParaRPr lang="zh-CN" altLang="en-US" b="1" dirty="0">
                <a:effectLst>
                  <a:outerShdw blurRad="38100" dist="38100" dir="2700000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4848" name="下箭头 34847"/>
            <p:cNvSpPr/>
            <p:nvPr/>
          </p:nvSpPr>
          <p:spPr>
            <a:xfrm>
              <a:off x="3744" y="3072"/>
              <a:ext cx="288" cy="144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73725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  <a:tileRect/>
            </a:gradFill>
            <a:ln w="127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tx1"/>
              </a:outerShdw>
            </a:effectLst>
          </p:spPr>
          <p:txBody>
            <a:bodyPr/>
            <a:p>
              <a:endParaRPr lang="zh-CN" altLang="en-US"/>
            </a:p>
          </p:txBody>
        </p:sp>
      </p:grpSp>
      <p:sp>
        <p:nvSpPr>
          <p:cNvPr id="34849" name="标题 34848"/>
          <p:cNvSpPr>
            <a:spLocks noGrp="1" noRot="1"/>
          </p:cNvSpPr>
          <p:nvPr>
            <p:ph type="title"/>
          </p:nvPr>
        </p:nvSpPr>
        <p:spPr>
          <a:xfrm>
            <a:off x="1676400" y="457200"/>
            <a:ext cx="6402388" cy="579438"/>
          </a:xfrm>
        </p:spPr>
        <p:txBody>
          <a:bodyPr anchor="ctr"/>
          <a:p>
            <a:r>
              <a:rPr lang="zh-CN" altLang="en-US" sz="3500" b="1" dirty="0"/>
              <a:t>定量调查方法</a:t>
            </a:r>
            <a:endParaRPr lang="zh-CN" altLang="en-US" sz="3500" b="1"/>
          </a:p>
        </p:txBody>
      </p:sp>
      <p:sp>
        <p:nvSpPr>
          <p:cNvPr id="34850" name="左箭头 34849">
            <a:hlinkClick r:id="rId1" action="ppaction://hlinksldjump"/>
          </p:cNvPr>
          <p:cNvSpPr/>
          <p:nvPr/>
        </p:nvSpPr>
        <p:spPr>
          <a:xfrm>
            <a:off x="7772400" y="6019800"/>
            <a:ext cx="762000" cy="609600"/>
          </a:xfrm>
          <a:prstGeom prst="lef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4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标题 37889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 dirty="0"/>
              <a:t>抽样设计的方法</a:t>
            </a:r>
            <a:endParaRPr lang="zh-CN" altLang="en-US"/>
          </a:p>
        </p:txBody>
      </p:sp>
      <p:sp>
        <p:nvSpPr>
          <p:cNvPr id="37891" name="文本占位符 37890"/>
          <p:cNvSpPr>
            <a:spLocks noGrp="1"/>
          </p:cNvSpPr>
          <p:nvPr>
            <p:ph type="body" idx="1"/>
          </p:nvPr>
        </p:nvSpPr>
        <p:spPr/>
        <p:txBody>
          <a:bodyPr/>
          <a:p>
            <a:pPr>
              <a:lnSpc>
                <a:spcPct val="90000"/>
              </a:lnSpc>
            </a:pPr>
            <a:r>
              <a:rPr lang="zh-CN" altLang="en-US" sz="2000" dirty="0">
                <a:ea typeface="黑体" panose="02010609060101010101" pitchFamily="49" charset="-122"/>
              </a:rPr>
              <a:t>一、非概率抽样</a:t>
            </a:r>
            <a:endParaRPr lang="zh-CN" altLang="en-US" sz="2000">
              <a:ea typeface="黑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方便抽样</a:t>
            </a: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判断抽样</a:t>
            </a: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3.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滚雪球抽样</a:t>
            </a: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4.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配额抽样</a:t>
            </a: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二、概率抽样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简单随机抽样</a:t>
            </a: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系统抽样</a:t>
            </a: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3.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分层抽样</a:t>
            </a: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4.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整群抽样</a:t>
            </a: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000">
                <a:latin typeface="楷体_GB2312" pitchFamily="49" charset="-122"/>
                <a:ea typeface="楷体_GB2312" pitchFamily="49" charset="-122"/>
              </a:rPr>
              <a:t>   5.</a:t>
            </a:r>
            <a:r>
              <a:rPr lang="zh-CN" altLang="en-US" sz="2000">
                <a:latin typeface="楷体_GB2312" pitchFamily="49" charset="-122"/>
                <a:ea typeface="楷体_GB2312" pitchFamily="49" charset="-122"/>
              </a:rPr>
              <a:t>多阶抽样</a:t>
            </a:r>
            <a:endParaRPr lang="zh-CN" altLang="en-US" sz="20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7892" name="左箭头 37891">
            <a:hlinkClick r:id="rId1" action="ppaction://hlinksldjump"/>
          </p:cNvPr>
          <p:cNvSpPr/>
          <p:nvPr/>
        </p:nvSpPr>
        <p:spPr>
          <a:xfrm>
            <a:off x="7391400" y="5562600"/>
            <a:ext cx="838200" cy="533400"/>
          </a:xfrm>
          <a:prstGeom prst="leftArrow">
            <a:avLst>
              <a:gd name="adj1" fmla="val 50000"/>
              <a:gd name="adj2" fmla="val 3928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统计学院模板1">
  <a:themeElements>
    <a:clrScheme name="028betty_white 2">
      <a:dk1>
        <a:srgbClr val="000000"/>
      </a:dk1>
      <a:lt1>
        <a:srgbClr val="F8F8F8"/>
      </a:lt1>
      <a:dk2>
        <a:srgbClr val="000066"/>
      </a:dk2>
      <a:lt2>
        <a:srgbClr val="006666"/>
      </a:lt2>
      <a:accent1>
        <a:srgbClr val="669900"/>
      </a:accent1>
      <a:accent2>
        <a:srgbClr val="33CCCC"/>
      </a:accent2>
      <a:accent3>
        <a:srgbClr val="FBFBFB"/>
      </a:accent3>
      <a:accent4>
        <a:srgbClr val="000000"/>
      </a:accent4>
      <a:accent5>
        <a:srgbClr val="B8CAAA"/>
      </a:accent5>
      <a:accent6>
        <a:srgbClr val="2DB9B9"/>
      </a:accent6>
      <a:hlink>
        <a:srgbClr val="99CCFF"/>
      </a:hlink>
      <a:folHlink>
        <a:srgbClr val="B2B2B2"/>
      </a:folHlink>
    </a:clrScheme>
    <a:fontScheme name="028betty_whi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000" b="1" i="0" u="none" strike="noStrike" cap="none" normalizeH="0" baseline="0" smtClean="0">
            <a:ln>
              <a:noFill/>
            </a:ln>
            <a:solidFill>
              <a:schemeClr val="accent1"/>
            </a:solidFill>
            <a:effectLst/>
            <a:latin typeface="Lucida Sans Unicode" panose="020B0602030504020204" pitchFamily="34" charset="0"/>
            <a:ea typeface="굴림" pitchFamily="34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000" b="1" i="0" u="none" strike="noStrike" cap="none" normalizeH="0" baseline="0" smtClean="0">
            <a:ln>
              <a:noFill/>
            </a:ln>
            <a:solidFill>
              <a:schemeClr val="accent1"/>
            </a:solidFill>
            <a:effectLst/>
            <a:latin typeface="Lucida Sans Unicode" panose="020B0602030504020204" pitchFamily="34" charset="0"/>
            <a:ea typeface="굴림" pitchFamily="34" charset="-127"/>
          </a:defRPr>
        </a:defPPr>
      </a:lstStyle>
    </a:lnDef>
  </a:objectDefaults>
  <a:extraClrSchemeLst>
    <a:extraClrScheme>
      <a:clrScheme name="028betty_white 1">
        <a:dk1>
          <a:srgbClr val="000000"/>
        </a:dk1>
        <a:lt1>
          <a:srgbClr val="F8F8F8"/>
        </a:lt1>
        <a:dk2>
          <a:srgbClr val="000066"/>
        </a:dk2>
        <a:lt2>
          <a:srgbClr val="006699"/>
        </a:lt2>
        <a:accent1>
          <a:srgbClr val="3333CC"/>
        </a:accent1>
        <a:accent2>
          <a:srgbClr val="33CCCC"/>
        </a:accent2>
        <a:accent3>
          <a:srgbClr val="FBFBFB"/>
        </a:accent3>
        <a:accent4>
          <a:srgbClr val="000000"/>
        </a:accent4>
        <a:accent5>
          <a:srgbClr val="ADADE2"/>
        </a:accent5>
        <a:accent6>
          <a:srgbClr val="2DB9B9"/>
        </a:accent6>
        <a:hlink>
          <a:srgbClr val="99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8betty_white 2">
        <a:dk1>
          <a:srgbClr val="000000"/>
        </a:dk1>
        <a:lt1>
          <a:srgbClr val="F8F8F8"/>
        </a:lt1>
        <a:dk2>
          <a:srgbClr val="000066"/>
        </a:dk2>
        <a:lt2>
          <a:srgbClr val="006666"/>
        </a:lt2>
        <a:accent1>
          <a:srgbClr val="669900"/>
        </a:accent1>
        <a:accent2>
          <a:srgbClr val="33CCCC"/>
        </a:accent2>
        <a:accent3>
          <a:srgbClr val="FBFBFB"/>
        </a:accent3>
        <a:accent4>
          <a:srgbClr val="000000"/>
        </a:accent4>
        <a:accent5>
          <a:srgbClr val="B8CAAA"/>
        </a:accent5>
        <a:accent6>
          <a:srgbClr val="2DB9B9"/>
        </a:accent6>
        <a:hlink>
          <a:srgbClr val="99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8betty_white 3">
        <a:dk1>
          <a:srgbClr val="000000"/>
        </a:dk1>
        <a:lt1>
          <a:srgbClr val="F8F8F8"/>
        </a:lt1>
        <a:dk2>
          <a:srgbClr val="663300"/>
        </a:dk2>
        <a:lt2>
          <a:srgbClr val="462300"/>
        </a:lt2>
        <a:accent1>
          <a:srgbClr val="FF9900"/>
        </a:accent1>
        <a:accent2>
          <a:srgbClr val="996633"/>
        </a:accent2>
        <a:accent3>
          <a:srgbClr val="FBFBFB"/>
        </a:accent3>
        <a:accent4>
          <a:srgbClr val="000000"/>
        </a:accent4>
        <a:accent5>
          <a:srgbClr val="FFCAAA"/>
        </a:accent5>
        <a:accent6>
          <a:srgbClr val="8A5C2D"/>
        </a:accent6>
        <a:hlink>
          <a:srgbClr val="CC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统计学院参考模板">
  <a:themeElements>
    <a:clrScheme name="028betty_white 2">
      <a:dk1>
        <a:srgbClr val="000000"/>
      </a:dk1>
      <a:lt1>
        <a:srgbClr val="F8F8F8"/>
      </a:lt1>
      <a:dk2>
        <a:srgbClr val="000066"/>
      </a:dk2>
      <a:lt2>
        <a:srgbClr val="006666"/>
      </a:lt2>
      <a:accent1>
        <a:srgbClr val="669900"/>
      </a:accent1>
      <a:accent2>
        <a:srgbClr val="33CCCC"/>
      </a:accent2>
      <a:accent3>
        <a:srgbClr val="FBFBFB"/>
      </a:accent3>
      <a:accent4>
        <a:srgbClr val="000000"/>
      </a:accent4>
      <a:accent5>
        <a:srgbClr val="B8CAAA"/>
      </a:accent5>
      <a:accent6>
        <a:srgbClr val="2DB9B9"/>
      </a:accent6>
      <a:hlink>
        <a:srgbClr val="99CCFF"/>
      </a:hlink>
      <a:folHlink>
        <a:srgbClr val="B2B2B2"/>
      </a:folHlink>
    </a:clrScheme>
    <a:fontScheme name="028betty_whi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000" b="1" i="0" u="none" strike="noStrike" cap="none" normalizeH="0" baseline="0" smtClean="0">
            <a:ln>
              <a:noFill/>
            </a:ln>
            <a:solidFill>
              <a:schemeClr val="accent1"/>
            </a:solidFill>
            <a:effectLst/>
            <a:latin typeface="Lucida Sans Unicode" panose="020B0602030504020204" pitchFamily="34" charset="0"/>
            <a:ea typeface="굴림" pitchFamily="34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000" b="1" i="0" u="none" strike="noStrike" cap="none" normalizeH="0" baseline="0" smtClean="0">
            <a:ln>
              <a:noFill/>
            </a:ln>
            <a:solidFill>
              <a:schemeClr val="accent1"/>
            </a:solidFill>
            <a:effectLst/>
            <a:latin typeface="Lucida Sans Unicode" panose="020B0602030504020204" pitchFamily="34" charset="0"/>
            <a:ea typeface="굴림" pitchFamily="34" charset="-127"/>
          </a:defRPr>
        </a:defPPr>
      </a:lstStyle>
    </a:lnDef>
  </a:objectDefaults>
  <a:extraClrSchemeLst>
    <a:extraClrScheme>
      <a:clrScheme name="028betty_white 1">
        <a:dk1>
          <a:srgbClr val="000000"/>
        </a:dk1>
        <a:lt1>
          <a:srgbClr val="F8F8F8"/>
        </a:lt1>
        <a:dk2>
          <a:srgbClr val="000066"/>
        </a:dk2>
        <a:lt2>
          <a:srgbClr val="006699"/>
        </a:lt2>
        <a:accent1>
          <a:srgbClr val="3333CC"/>
        </a:accent1>
        <a:accent2>
          <a:srgbClr val="33CCCC"/>
        </a:accent2>
        <a:accent3>
          <a:srgbClr val="FBFBFB"/>
        </a:accent3>
        <a:accent4>
          <a:srgbClr val="000000"/>
        </a:accent4>
        <a:accent5>
          <a:srgbClr val="ADADE2"/>
        </a:accent5>
        <a:accent6>
          <a:srgbClr val="2DB9B9"/>
        </a:accent6>
        <a:hlink>
          <a:srgbClr val="99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8betty_white 2">
        <a:dk1>
          <a:srgbClr val="000000"/>
        </a:dk1>
        <a:lt1>
          <a:srgbClr val="F8F8F8"/>
        </a:lt1>
        <a:dk2>
          <a:srgbClr val="000066"/>
        </a:dk2>
        <a:lt2>
          <a:srgbClr val="006666"/>
        </a:lt2>
        <a:accent1>
          <a:srgbClr val="669900"/>
        </a:accent1>
        <a:accent2>
          <a:srgbClr val="33CCCC"/>
        </a:accent2>
        <a:accent3>
          <a:srgbClr val="FBFBFB"/>
        </a:accent3>
        <a:accent4>
          <a:srgbClr val="000000"/>
        </a:accent4>
        <a:accent5>
          <a:srgbClr val="B8CAAA"/>
        </a:accent5>
        <a:accent6>
          <a:srgbClr val="2DB9B9"/>
        </a:accent6>
        <a:hlink>
          <a:srgbClr val="99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8betty_white 3">
        <a:dk1>
          <a:srgbClr val="000000"/>
        </a:dk1>
        <a:lt1>
          <a:srgbClr val="F8F8F8"/>
        </a:lt1>
        <a:dk2>
          <a:srgbClr val="663300"/>
        </a:dk2>
        <a:lt2>
          <a:srgbClr val="462300"/>
        </a:lt2>
        <a:accent1>
          <a:srgbClr val="FF9900"/>
        </a:accent1>
        <a:accent2>
          <a:srgbClr val="996633"/>
        </a:accent2>
        <a:accent3>
          <a:srgbClr val="FBFBFB"/>
        </a:accent3>
        <a:accent4>
          <a:srgbClr val="000000"/>
        </a:accent4>
        <a:accent5>
          <a:srgbClr val="FFCAAA"/>
        </a:accent5>
        <a:accent6>
          <a:srgbClr val="8A5C2D"/>
        </a:accent6>
        <a:hlink>
          <a:srgbClr val="CC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028betty_white 2">
    <a:dk1>
      <a:srgbClr val="000000"/>
    </a:dk1>
    <a:lt1>
      <a:srgbClr val="F8F8F8"/>
    </a:lt1>
    <a:dk2>
      <a:srgbClr val="000066"/>
    </a:dk2>
    <a:lt2>
      <a:srgbClr val="006666"/>
    </a:lt2>
    <a:accent1>
      <a:srgbClr val="669900"/>
    </a:accent1>
    <a:accent2>
      <a:srgbClr val="33CCCC"/>
    </a:accent2>
    <a:accent3>
      <a:srgbClr val="FBFBFB"/>
    </a:accent3>
    <a:accent4>
      <a:srgbClr val="000000"/>
    </a:accent4>
    <a:accent5>
      <a:srgbClr val="B8CAAA"/>
    </a:accent5>
    <a:accent6>
      <a:srgbClr val="2DB9B9"/>
    </a:accent6>
    <a:hlink>
      <a:srgbClr val="99CCFF"/>
    </a:hlink>
    <a:folHlink>
      <a:srgbClr val="B2B2B2"/>
    </a:folHlink>
  </a:clrScheme>
  <a:fontScheme name="028betty_white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028betty_white 2">
    <a:dk1>
      <a:srgbClr val="000000"/>
    </a:dk1>
    <a:lt1>
      <a:srgbClr val="F8F8F8"/>
    </a:lt1>
    <a:dk2>
      <a:srgbClr val="000066"/>
    </a:dk2>
    <a:lt2>
      <a:srgbClr val="006666"/>
    </a:lt2>
    <a:accent1>
      <a:srgbClr val="669900"/>
    </a:accent1>
    <a:accent2>
      <a:srgbClr val="33CCCC"/>
    </a:accent2>
    <a:accent3>
      <a:srgbClr val="FBFBFB"/>
    </a:accent3>
    <a:accent4>
      <a:srgbClr val="000000"/>
    </a:accent4>
    <a:accent5>
      <a:srgbClr val="B8CAAA"/>
    </a:accent5>
    <a:accent6>
      <a:srgbClr val="2DB9B9"/>
    </a:accent6>
    <a:hlink>
      <a:srgbClr val="99CCFF"/>
    </a:hlink>
    <a:folHlink>
      <a:srgbClr val="B2B2B2"/>
    </a:folHlink>
  </a:clrScheme>
  <a:fontScheme name="028betty_white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028betty_white 2">
    <a:dk1>
      <a:srgbClr val="000000"/>
    </a:dk1>
    <a:lt1>
      <a:srgbClr val="F8F8F8"/>
    </a:lt1>
    <a:dk2>
      <a:srgbClr val="000066"/>
    </a:dk2>
    <a:lt2>
      <a:srgbClr val="006666"/>
    </a:lt2>
    <a:accent1>
      <a:srgbClr val="669900"/>
    </a:accent1>
    <a:accent2>
      <a:srgbClr val="33CCCC"/>
    </a:accent2>
    <a:accent3>
      <a:srgbClr val="FBFBFB"/>
    </a:accent3>
    <a:accent4>
      <a:srgbClr val="000000"/>
    </a:accent4>
    <a:accent5>
      <a:srgbClr val="B8CAAA"/>
    </a:accent5>
    <a:accent6>
      <a:srgbClr val="2DB9B9"/>
    </a:accent6>
    <a:hlink>
      <a:srgbClr val="99CCFF"/>
    </a:hlink>
    <a:folHlink>
      <a:srgbClr val="B2B2B2"/>
    </a:folHlink>
  </a:clrScheme>
  <a:fontScheme name="028betty_white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统计学院模板1</Template>
  <TotalTime>0</TotalTime>
  <Words>2064</Words>
  <Application>WPS 演示</Application>
  <PresentationFormat/>
  <Paragraphs>301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Lucida Sans Unicode</vt:lpstr>
      <vt:lpstr>굴림</vt:lpstr>
      <vt:lpstr>Malgun Gothic</vt:lpstr>
      <vt:lpstr>Verdana</vt:lpstr>
      <vt:lpstr>华文行楷</vt:lpstr>
      <vt:lpstr>Times New Roman</vt:lpstr>
      <vt:lpstr>黑体</vt:lpstr>
      <vt:lpstr>楷体_GB2312</vt:lpstr>
      <vt:lpstr>新宋体</vt:lpstr>
      <vt:lpstr>华文新魏</vt:lpstr>
      <vt:lpstr>Arial Unicode MS</vt:lpstr>
      <vt:lpstr>微软雅黑</vt:lpstr>
      <vt:lpstr>Arial Unicode MS</vt:lpstr>
      <vt:lpstr>Calibri</vt:lpstr>
      <vt:lpstr>Comic Sans MS</vt:lpstr>
      <vt:lpstr>统计学院模板1</vt:lpstr>
      <vt:lpstr>统计学院参考模板</vt:lpstr>
      <vt:lpstr>从选题到设计       ——怎样开始一项调查</vt:lpstr>
      <vt:lpstr>历届大赛选题分析</vt:lpstr>
      <vt:lpstr>历届大赛选题分析</vt:lpstr>
      <vt:lpstr>大学生话题分享</vt:lpstr>
      <vt:lpstr>历届大赛选题分析</vt:lpstr>
      <vt:lpstr>历届大赛选题分析</vt:lpstr>
      <vt:lpstr>历届大赛选题分析</vt:lpstr>
      <vt:lpstr>历届大赛选题分析</vt:lpstr>
      <vt:lpstr>具有地区特色的议题</vt:lpstr>
      <vt:lpstr>经久不衰的民生热点</vt:lpstr>
      <vt:lpstr>历届大赛选题分析</vt:lpstr>
      <vt:lpstr>市场类选题设计思路——我们的做法</vt:lpstr>
      <vt:lpstr>社会类选题设计——我们的做法</vt:lpstr>
      <vt:lpstr>实例：市场类选题</vt:lpstr>
      <vt:lpstr>实例：社会类选题</vt:lpstr>
      <vt:lpstr>怎么样开展调查？</vt:lpstr>
      <vt:lpstr>怎么样开展调查？</vt:lpstr>
      <vt:lpstr>PowerPoint 演示文稿</vt:lpstr>
      <vt:lpstr>PowerPoint 演示文稿</vt:lpstr>
      <vt:lpstr>调查的最终结果——调研报告</vt:lpstr>
      <vt:lpstr>PowerPoint 演示文稿</vt:lpstr>
      <vt:lpstr>二手资料收集</vt:lpstr>
      <vt:lpstr>定性调查方法</vt:lpstr>
      <vt:lpstr>定量调查方法</vt:lpstr>
      <vt:lpstr>抽样设计的方法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请输入标题</dc:title>
  <dc:creator>twt</dc:creator>
  <cp:lastModifiedBy>屈超</cp:lastModifiedBy>
  <cp:revision>36</cp:revision>
  <dcterms:created xsi:type="dcterms:W3CDTF">2012-05-30T02:27:00Z</dcterms:created>
  <dcterms:modified xsi:type="dcterms:W3CDTF">2021-02-24T13:19:03Z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